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65" r:id="rId2"/>
    <p:sldId id="324" r:id="rId3"/>
    <p:sldId id="355" r:id="rId4"/>
    <p:sldId id="356" r:id="rId5"/>
    <p:sldId id="357" r:id="rId6"/>
    <p:sldId id="336" r:id="rId7"/>
    <p:sldId id="340" r:id="rId8"/>
    <p:sldId id="337" r:id="rId9"/>
    <p:sldId id="339" r:id="rId10"/>
    <p:sldId id="341" r:id="rId11"/>
    <p:sldId id="338" r:id="rId12"/>
    <p:sldId id="342" r:id="rId13"/>
    <p:sldId id="343" r:id="rId14"/>
    <p:sldId id="344" r:id="rId15"/>
    <p:sldId id="345" r:id="rId16"/>
    <p:sldId id="347" r:id="rId17"/>
    <p:sldId id="348" r:id="rId18"/>
    <p:sldId id="349" r:id="rId19"/>
    <p:sldId id="350" r:id="rId20"/>
    <p:sldId id="352" r:id="rId21"/>
    <p:sldId id="353" r:id="rId22"/>
    <p:sldId id="354" r:id="rId23"/>
    <p:sldId id="270" r:id="rId2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  <a:srgbClr val="2333CD"/>
    <a:srgbClr val="3366FF"/>
    <a:srgbClr val="003399"/>
    <a:srgbClr val="1D278B"/>
    <a:srgbClr val="006600"/>
    <a:srgbClr val="213279"/>
    <a:srgbClr val="96B7C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8" autoAdjust="0"/>
    <p:restoredTop sz="84318" autoAdjust="0"/>
  </p:normalViewPr>
  <p:slideViewPr>
    <p:cSldViewPr>
      <p:cViewPr varScale="1">
        <p:scale>
          <a:sx n="48" d="100"/>
          <a:sy n="48" d="100"/>
        </p:scale>
        <p:origin x="122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1C0416-EED6-41AF-A7A7-EEBDF10DF50D}" type="doc">
      <dgm:prSet loTypeId="urn:microsoft.com/office/officeart/2005/8/layout/default#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67C999-7C72-4722-B710-9D877842739D}">
      <dgm:prSet phldrT="[Текст]" custT="1"/>
      <dgm:spPr/>
      <dgm:t>
        <a:bodyPr/>
        <a:lstStyle/>
        <a:p>
          <a:pPr algn="l"/>
          <a:r>
            <a:rPr lang="ru-RU" sz="2400" b="1" dirty="0" smtClean="0">
              <a:solidFill>
                <a:schemeClr val="accent2">
                  <a:lumMod val="50000"/>
                </a:schemeClr>
              </a:solidFill>
            </a:rPr>
            <a:t>Аккредитация осуществляется по личным заявлениям граждан с указанием: 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A3FEDB39-690A-4ED0-B2EB-814D16A68AE4}" type="parTrans" cxnId="{CD9852CA-CD89-4797-BD8A-5C96040B2FB2}">
      <dgm:prSet/>
      <dgm:spPr/>
      <dgm:t>
        <a:bodyPr/>
        <a:lstStyle/>
        <a:p>
          <a:endParaRPr lang="ru-RU"/>
        </a:p>
      </dgm:t>
    </dgm:pt>
    <dgm:pt modelId="{5D1BB96D-A0E6-4974-9CE8-63A0DFFE0491}" type="sibTrans" cxnId="{CD9852CA-CD89-4797-BD8A-5C96040B2FB2}">
      <dgm:prSet/>
      <dgm:spPr/>
      <dgm:t>
        <a:bodyPr/>
        <a:lstStyle/>
        <a:p>
          <a:endParaRPr lang="ru-RU"/>
        </a:p>
      </dgm:t>
    </dgm:pt>
    <dgm:pt modelId="{A7F37404-F822-47D7-91A8-751BB51BD015}">
      <dgm:prSet phldrT="[Текст]" custT="1"/>
      <dgm:spPr/>
      <dgm:t>
        <a:bodyPr/>
        <a:lstStyle/>
        <a:p>
          <a:pPr algn="l"/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- подписи гражданина об ознакомлении с порядком проведения ГИА;</a:t>
          </a:r>
          <a:endParaRPr lang="ru-RU" sz="2000" dirty="0">
            <a:solidFill>
              <a:schemeClr val="accent2">
                <a:lumMod val="50000"/>
              </a:schemeClr>
            </a:solidFill>
          </a:endParaRPr>
        </a:p>
      </dgm:t>
    </dgm:pt>
    <dgm:pt modelId="{BA07EF64-6EE5-47CB-980C-6CF91F1BAB7C}" type="parTrans" cxnId="{91093BE9-10E3-4764-9B7C-50325F8ADD0E}">
      <dgm:prSet/>
      <dgm:spPr/>
      <dgm:t>
        <a:bodyPr/>
        <a:lstStyle/>
        <a:p>
          <a:endParaRPr lang="ru-RU"/>
        </a:p>
      </dgm:t>
    </dgm:pt>
    <dgm:pt modelId="{0D71FD50-D941-466C-A016-CD283FB0C547}" type="sibTrans" cxnId="{91093BE9-10E3-4764-9B7C-50325F8ADD0E}">
      <dgm:prSet/>
      <dgm:spPr/>
      <dgm:t>
        <a:bodyPr/>
        <a:lstStyle/>
        <a:p>
          <a:endParaRPr lang="ru-RU"/>
        </a:p>
      </dgm:t>
    </dgm:pt>
    <dgm:pt modelId="{055BE415-5594-4E35-A7E5-C798908A754F}">
      <dgm:prSet phldrT="[Текст]" custT="1"/>
      <dgm:spPr/>
      <dgm:t>
        <a:bodyPr/>
        <a:lstStyle/>
        <a:p>
          <a:pPr algn="l"/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- даты подачи заявления. </a:t>
          </a:r>
          <a:endParaRPr lang="ru-RU" sz="2000" dirty="0">
            <a:solidFill>
              <a:schemeClr val="accent2">
                <a:lumMod val="50000"/>
              </a:schemeClr>
            </a:solidFill>
          </a:endParaRPr>
        </a:p>
      </dgm:t>
    </dgm:pt>
    <dgm:pt modelId="{520D2394-ACDD-466D-B353-C857A2EB2FF4}" type="parTrans" cxnId="{936620D3-15F8-4914-80E7-B5DFE929B047}">
      <dgm:prSet/>
      <dgm:spPr/>
      <dgm:t>
        <a:bodyPr/>
        <a:lstStyle/>
        <a:p>
          <a:endParaRPr lang="ru-RU"/>
        </a:p>
      </dgm:t>
    </dgm:pt>
    <dgm:pt modelId="{4C6BC245-2340-4166-B38B-361D1C19116F}" type="sibTrans" cxnId="{936620D3-15F8-4914-80E7-B5DFE929B047}">
      <dgm:prSet/>
      <dgm:spPr/>
      <dgm:t>
        <a:bodyPr/>
        <a:lstStyle/>
        <a:p>
          <a:endParaRPr lang="ru-RU"/>
        </a:p>
      </dgm:t>
    </dgm:pt>
    <dgm:pt modelId="{24ADBDE4-4EEA-495B-9ECB-E1F27B3F1750}">
      <dgm:prSet phldrT="[Текст]" custT="1"/>
      <dgm:spPr/>
      <dgm:t>
        <a:bodyPr/>
        <a:lstStyle/>
        <a:p>
          <a:pPr algn="l"/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- даты проведения экзаменов;</a:t>
          </a:r>
          <a:endParaRPr lang="ru-RU" sz="2000" dirty="0">
            <a:solidFill>
              <a:schemeClr val="accent2">
                <a:lumMod val="50000"/>
              </a:schemeClr>
            </a:solidFill>
          </a:endParaRPr>
        </a:p>
      </dgm:t>
    </dgm:pt>
    <dgm:pt modelId="{44C14DEE-5A32-46AD-8747-7D54DB141354}" type="parTrans" cxnId="{FB01F3ED-48DD-43AA-B01F-E12EE7EAE918}">
      <dgm:prSet/>
      <dgm:spPr/>
      <dgm:t>
        <a:bodyPr/>
        <a:lstStyle/>
        <a:p>
          <a:endParaRPr lang="ru-RU"/>
        </a:p>
      </dgm:t>
    </dgm:pt>
    <dgm:pt modelId="{9E676D2D-C4CC-4B02-8113-F36D78D4D01C}" type="sibTrans" cxnId="{FB01F3ED-48DD-43AA-B01F-E12EE7EAE918}">
      <dgm:prSet/>
      <dgm:spPr/>
      <dgm:t>
        <a:bodyPr/>
        <a:lstStyle/>
        <a:p>
          <a:endParaRPr lang="ru-RU"/>
        </a:p>
      </dgm:t>
    </dgm:pt>
    <dgm:pt modelId="{A67BE38C-AA66-4FE2-A1D9-133F76A572C3}">
      <dgm:prSet phldrT="[Текст]" custT="1"/>
      <dgm:spPr/>
      <dgm:t>
        <a:bodyPr/>
        <a:lstStyle/>
        <a:p>
          <a:pPr algn="l"/>
          <a:r>
            <a:rPr lang="ru-RU" sz="1600" dirty="0" smtClean="0">
              <a:solidFill>
                <a:schemeClr val="accent2">
                  <a:lumMod val="50000"/>
                </a:schemeClr>
              </a:solidFill>
            </a:rPr>
            <a:t>- </a:t>
          </a:r>
          <a:r>
            <a:rPr lang="ru-RU" sz="1800" dirty="0" smtClean="0">
              <a:solidFill>
                <a:schemeClr val="accent2">
                  <a:lumMod val="50000"/>
                </a:schemeClr>
              </a:solidFill>
            </a:rPr>
            <a:t>ФИО, адрес регистрации и фактического проживания, контактного телефона, реквизитов документа, удостоверяющего личность;</a:t>
          </a:r>
          <a:endParaRPr lang="ru-RU" sz="1800" dirty="0">
            <a:solidFill>
              <a:schemeClr val="accent2">
                <a:lumMod val="50000"/>
              </a:schemeClr>
            </a:solidFill>
          </a:endParaRPr>
        </a:p>
      </dgm:t>
    </dgm:pt>
    <dgm:pt modelId="{E7456F00-55F7-49E5-B780-B917AEC0FC92}" type="parTrans" cxnId="{E0AE51F2-00B2-4B0B-AFAA-E83E3F01BA70}">
      <dgm:prSet/>
      <dgm:spPr/>
      <dgm:t>
        <a:bodyPr/>
        <a:lstStyle/>
        <a:p>
          <a:endParaRPr lang="ru-RU"/>
        </a:p>
      </dgm:t>
    </dgm:pt>
    <dgm:pt modelId="{E445BF39-A490-4E6C-B8ED-D5CB72E947A9}" type="sibTrans" cxnId="{E0AE51F2-00B2-4B0B-AFAA-E83E3F01BA70}">
      <dgm:prSet/>
      <dgm:spPr/>
      <dgm:t>
        <a:bodyPr/>
        <a:lstStyle/>
        <a:p>
          <a:endParaRPr lang="ru-RU"/>
        </a:p>
      </dgm:t>
    </dgm:pt>
    <dgm:pt modelId="{3B117481-63A6-4D7A-8161-6BDE8B91416D}">
      <dgm:prSet phldrT="[Текст]" custT="1"/>
      <dgm:spPr/>
      <dgm:t>
        <a:bodyPr/>
        <a:lstStyle/>
        <a:p>
          <a:pPr algn="l"/>
          <a:r>
            <a:rPr lang="ru-RU" sz="1800" dirty="0" smtClean="0">
              <a:solidFill>
                <a:schemeClr val="accent2">
                  <a:lumMod val="50000"/>
                </a:schemeClr>
              </a:solidFill>
            </a:rPr>
            <a:t>- населенного пункта, конкретного места (пункта), на территории которого гражданин желает присутствовать в качестве общественного наблюдателя на экзамене;</a:t>
          </a:r>
          <a:endParaRPr lang="ru-RU" sz="1800" dirty="0">
            <a:solidFill>
              <a:schemeClr val="accent2">
                <a:lumMod val="50000"/>
              </a:schemeClr>
            </a:solidFill>
          </a:endParaRPr>
        </a:p>
      </dgm:t>
    </dgm:pt>
    <dgm:pt modelId="{5BF048B6-BFC1-4F89-89A2-E2A5AA20604B}" type="sibTrans" cxnId="{1890D5AB-C673-48D3-9109-93A8A4FD8667}">
      <dgm:prSet/>
      <dgm:spPr/>
      <dgm:t>
        <a:bodyPr/>
        <a:lstStyle/>
        <a:p>
          <a:endParaRPr lang="ru-RU"/>
        </a:p>
      </dgm:t>
    </dgm:pt>
    <dgm:pt modelId="{4C3901EF-A14D-4B37-953B-943A166FDE1D}" type="parTrans" cxnId="{1890D5AB-C673-48D3-9109-93A8A4FD8667}">
      <dgm:prSet/>
      <dgm:spPr/>
      <dgm:t>
        <a:bodyPr/>
        <a:lstStyle/>
        <a:p>
          <a:endParaRPr lang="ru-RU"/>
        </a:p>
      </dgm:t>
    </dgm:pt>
    <dgm:pt modelId="{51949590-2413-4837-A094-A00C661425F9}" type="pres">
      <dgm:prSet presAssocID="{CB1C0416-EED6-41AF-A7A7-EEBDF10DF5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94986C-47DE-4E2B-953B-45DC6964F1FF}" type="pres">
      <dgm:prSet presAssocID="{A767C999-7C72-4722-B710-9D877842739D}" presName="node" presStyleLbl="node1" presStyleIdx="0" presStyleCnt="6" custScaleX="636025" custScaleY="123061" custLinFactNeighborX="7253" custLinFactNeighborY="47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ACCB5-F6C1-487F-9914-5AFE44660B1F}" type="pres">
      <dgm:prSet presAssocID="{5D1BB96D-A0E6-4974-9CE8-63A0DFFE0491}" presName="sibTrans" presStyleCnt="0"/>
      <dgm:spPr/>
    </dgm:pt>
    <dgm:pt modelId="{47A867DD-CC72-4577-98B2-407EFAC3D34C}" type="pres">
      <dgm:prSet presAssocID="{A67BE38C-AA66-4FE2-A1D9-133F76A572C3}" presName="node" presStyleLbl="node1" presStyleIdx="1" presStyleCnt="6" custScaleX="633304" custLinFactNeighborX="4268" custLinFactNeighborY="37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B525E-5EFA-4920-8734-C0AAC9EC4CA3}" type="pres">
      <dgm:prSet presAssocID="{E445BF39-A490-4E6C-B8ED-D5CB72E947A9}" presName="sibTrans" presStyleCnt="0"/>
      <dgm:spPr/>
    </dgm:pt>
    <dgm:pt modelId="{6BB21EEF-34F0-48A1-8D89-C8E89ACC3048}" type="pres">
      <dgm:prSet presAssocID="{24ADBDE4-4EEA-495B-9ECB-E1F27B3F1750}" presName="node" presStyleLbl="node1" presStyleIdx="2" presStyleCnt="6" custScaleX="633304" custLinFactY="45857" custLinFactNeighborX="426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5268A-A6E5-4FE7-B152-C930936DB4B4}" type="pres">
      <dgm:prSet presAssocID="{9E676D2D-C4CC-4B02-8113-F36D78D4D01C}" presName="sibTrans" presStyleCnt="0"/>
      <dgm:spPr/>
    </dgm:pt>
    <dgm:pt modelId="{B1CF8609-5B3A-41C7-9DE7-58B0677305EC}" type="pres">
      <dgm:prSet presAssocID="{3B117481-63A6-4D7A-8161-6BDE8B91416D}" presName="node" presStyleLbl="node1" presStyleIdx="3" presStyleCnt="6" custScaleX="633304" custLinFactNeighborX="4268" custLinFactNeighborY="-83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2088C-A3C0-4DFD-A1DF-5766C4B8DC55}" type="pres">
      <dgm:prSet presAssocID="{5BF048B6-BFC1-4F89-89A2-E2A5AA20604B}" presName="sibTrans" presStyleCnt="0"/>
      <dgm:spPr/>
    </dgm:pt>
    <dgm:pt modelId="{86AD63CD-A09F-4733-BE8E-214F97F5C4BB}" type="pres">
      <dgm:prSet presAssocID="{A7F37404-F822-47D7-91A8-751BB51BD015}" presName="node" presStyleLbl="node1" presStyleIdx="4" presStyleCnt="6" custScaleX="633304" custLinFactNeighborX="4268" custLinFactNeighborY="25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58C27-477D-4877-8AD9-83BCA9511A0C}" type="pres">
      <dgm:prSet presAssocID="{0D71FD50-D941-466C-A016-CD283FB0C547}" presName="sibTrans" presStyleCnt="0"/>
      <dgm:spPr/>
    </dgm:pt>
    <dgm:pt modelId="{DDD6ABB9-6637-446E-A992-6A57382B7730}" type="pres">
      <dgm:prSet presAssocID="{055BE415-5594-4E35-A7E5-C798908A754F}" presName="node" presStyleLbl="node1" presStyleIdx="5" presStyleCnt="6" custScaleX="633304" custLinFactNeighborX="4268" custLinFactNeighborY="20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6620D3-15F8-4914-80E7-B5DFE929B047}" srcId="{CB1C0416-EED6-41AF-A7A7-EEBDF10DF50D}" destId="{055BE415-5594-4E35-A7E5-C798908A754F}" srcOrd="5" destOrd="0" parTransId="{520D2394-ACDD-466D-B353-C857A2EB2FF4}" sibTransId="{4C6BC245-2340-4166-B38B-361D1C19116F}"/>
    <dgm:cxn modelId="{C22CB8B0-4A83-4FD4-ADEA-2FDD83455F2B}" type="presOf" srcId="{3B117481-63A6-4D7A-8161-6BDE8B91416D}" destId="{B1CF8609-5B3A-41C7-9DE7-58B0677305EC}" srcOrd="0" destOrd="0" presId="urn:microsoft.com/office/officeart/2005/8/layout/default#2"/>
    <dgm:cxn modelId="{CD9852CA-CD89-4797-BD8A-5C96040B2FB2}" srcId="{CB1C0416-EED6-41AF-A7A7-EEBDF10DF50D}" destId="{A767C999-7C72-4722-B710-9D877842739D}" srcOrd="0" destOrd="0" parTransId="{A3FEDB39-690A-4ED0-B2EB-814D16A68AE4}" sibTransId="{5D1BB96D-A0E6-4974-9CE8-63A0DFFE0491}"/>
    <dgm:cxn modelId="{FB01F3ED-48DD-43AA-B01F-E12EE7EAE918}" srcId="{CB1C0416-EED6-41AF-A7A7-EEBDF10DF50D}" destId="{24ADBDE4-4EEA-495B-9ECB-E1F27B3F1750}" srcOrd="2" destOrd="0" parTransId="{44C14DEE-5A32-46AD-8747-7D54DB141354}" sibTransId="{9E676D2D-C4CC-4B02-8113-F36D78D4D01C}"/>
    <dgm:cxn modelId="{F8B05714-AC5C-49AD-9D77-469ED919E54A}" type="presOf" srcId="{CB1C0416-EED6-41AF-A7A7-EEBDF10DF50D}" destId="{51949590-2413-4837-A094-A00C661425F9}" srcOrd="0" destOrd="0" presId="urn:microsoft.com/office/officeart/2005/8/layout/default#2"/>
    <dgm:cxn modelId="{B3F1D79B-8CC9-4F52-8F21-4AF4F2FB4767}" type="presOf" srcId="{A67BE38C-AA66-4FE2-A1D9-133F76A572C3}" destId="{47A867DD-CC72-4577-98B2-407EFAC3D34C}" srcOrd="0" destOrd="0" presId="urn:microsoft.com/office/officeart/2005/8/layout/default#2"/>
    <dgm:cxn modelId="{A05B38D7-8B2B-46E4-AB23-05BC926D7AA6}" type="presOf" srcId="{055BE415-5594-4E35-A7E5-C798908A754F}" destId="{DDD6ABB9-6637-446E-A992-6A57382B7730}" srcOrd="0" destOrd="0" presId="urn:microsoft.com/office/officeart/2005/8/layout/default#2"/>
    <dgm:cxn modelId="{776C996F-F6C2-4B2A-8133-E58B22FC27C5}" type="presOf" srcId="{24ADBDE4-4EEA-495B-9ECB-E1F27B3F1750}" destId="{6BB21EEF-34F0-48A1-8D89-C8E89ACC3048}" srcOrd="0" destOrd="0" presId="urn:microsoft.com/office/officeart/2005/8/layout/default#2"/>
    <dgm:cxn modelId="{91093BE9-10E3-4764-9B7C-50325F8ADD0E}" srcId="{CB1C0416-EED6-41AF-A7A7-EEBDF10DF50D}" destId="{A7F37404-F822-47D7-91A8-751BB51BD015}" srcOrd="4" destOrd="0" parTransId="{BA07EF64-6EE5-47CB-980C-6CF91F1BAB7C}" sibTransId="{0D71FD50-D941-466C-A016-CD283FB0C547}"/>
    <dgm:cxn modelId="{B0DAE5E3-5BEE-4203-888B-39CB218DF60F}" type="presOf" srcId="{A767C999-7C72-4722-B710-9D877842739D}" destId="{1494986C-47DE-4E2B-953B-45DC6964F1FF}" srcOrd="0" destOrd="0" presId="urn:microsoft.com/office/officeart/2005/8/layout/default#2"/>
    <dgm:cxn modelId="{E0AE51F2-00B2-4B0B-AFAA-E83E3F01BA70}" srcId="{CB1C0416-EED6-41AF-A7A7-EEBDF10DF50D}" destId="{A67BE38C-AA66-4FE2-A1D9-133F76A572C3}" srcOrd="1" destOrd="0" parTransId="{E7456F00-55F7-49E5-B780-B917AEC0FC92}" sibTransId="{E445BF39-A490-4E6C-B8ED-D5CB72E947A9}"/>
    <dgm:cxn modelId="{1890D5AB-C673-48D3-9109-93A8A4FD8667}" srcId="{CB1C0416-EED6-41AF-A7A7-EEBDF10DF50D}" destId="{3B117481-63A6-4D7A-8161-6BDE8B91416D}" srcOrd="3" destOrd="0" parTransId="{4C3901EF-A14D-4B37-953B-943A166FDE1D}" sibTransId="{5BF048B6-BFC1-4F89-89A2-E2A5AA20604B}"/>
    <dgm:cxn modelId="{0CB0B286-C003-433D-9D48-8A09045D8E38}" type="presOf" srcId="{A7F37404-F822-47D7-91A8-751BB51BD015}" destId="{86AD63CD-A09F-4733-BE8E-214F97F5C4BB}" srcOrd="0" destOrd="0" presId="urn:microsoft.com/office/officeart/2005/8/layout/default#2"/>
    <dgm:cxn modelId="{D03B4A0E-7D4F-4A9F-986B-42A79CAE2CAD}" type="presParOf" srcId="{51949590-2413-4837-A094-A00C661425F9}" destId="{1494986C-47DE-4E2B-953B-45DC6964F1FF}" srcOrd="0" destOrd="0" presId="urn:microsoft.com/office/officeart/2005/8/layout/default#2"/>
    <dgm:cxn modelId="{7C017B04-3D32-46F7-B056-D88F99FB3C39}" type="presParOf" srcId="{51949590-2413-4837-A094-A00C661425F9}" destId="{E22ACCB5-F6C1-487F-9914-5AFE44660B1F}" srcOrd="1" destOrd="0" presId="urn:microsoft.com/office/officeart/2005/8/layout/default#2"/>
    <dgm:cxn modelId="{5D456621-5FE0-45F2-B4F2-3CA9DADEF6BD}" type="presParOf" srcId="{51949590-2413-4837-A094-A00C661425F9}" destId="{47A867DD-CC72-4577-98B2-407EFAC3D34C}" srcOrd="2" destOrd="0" presId="urn:microsoft.com/office/officeart/2005/8/layout/default#2"/>
    <dgm:cxn modelId="{C89A3F49-4135-43EB-AE06-8A87D1E56F4E}" type="presParOf" srcId="{51949590-2413-4837-A094-A00C661425F9}" destId="{275B525E-5EFA-4920-8734-C0AAC9EC4CA3}" srcOrd="3" destOrd="0" presId="urn:microsoft.com/office/officeart/2005/8/layout/default#2"/>
    <dgm:cxn modelId="{F106670B-4EB0-4CCF-9523-6D7AF5ACEFD0}" type="presParOf" srcId="{51949590-2413-4837-A094-A00C661425F9}" destId="{6BB21EEF-34F0-48A1-8D89-C8E89ACC3048}" srcOrd="4" destOrd="0" presId="urn:microsoft.com/office/officeart/2005/8/layout/default#2"/>
    <dgm:cxn modelId="{168C01D8-9453-4B5D-81F8-B81B83BFA93D}" type="presParOf" srcId="{51949590-2413-4837-A094-A00C661425F9}" destId="{9395268A-A6E5-4FE7-B152-C930936DB4B4}" srcOrd="5" destOrd="0" presId="urn:microsoft.com/office/officeart/2005/8/layout/default#2"/>
    <dgm:cxn modelId="{88DBDFDC-0220-4A99-ACAF-4CC73B26E61A}" type="presParOf" srcId="{51949590-2413-4837-A094-A00C661425F9}" destId="{B1CF8609-5B3A-41C7-9DE7-58B0677305EC}" srcOrd="6" destOrd="0" presId="urn:microsoft.com/office/officeart/2005/8/layout/default#2"/>
    <dgm:cxn modelId="{9E7AF2B2-3D5C-4261-8A18-948BAA9F1F7C}" type="presParOf" srcId="{51949590-2413-4837-A094-A00C661425F9}" destId="{55B2088C-A3C0-4DFD-A1DF-5766C4B8DC55}" srcOrd="7" destOrd="0" presId="urn:microsoft.com/office/officeart/2005/8/layout/default#2"/>
    <dgm:cxn modelId="{7E3433C1-CDA1-49B4-8038-0FA928D4C249}" type="presParOf" srcId="{51949590-2413-4837-A094-A00C661425F9}" destId="{86AD63CD-A09F-4733-BE8E-214F97F5C4BB}" srcOrd="8" destOrd="0" presId="urn:microsoft.com/office/officeart/2005/8/layout/default#2"/>
    <dgm:cxn modelId="{5B3E90CF-35A9-4EA0-BEA7-90590963B8B4}" type="presParOf" srcId="{51949590-2413-4837-A094-A00C661425F9}" destId="{83158C27-477D-4877-8AD9-83BCA9511A0C}" srcOrd="9" destOrd="0" presId="urn:microsoft.com/office/officeart/2005/8/layout/default#2"/>
    <dgm:cxn modelId="{B42E9C20-3931-4FA3-AA98-F7035908539F}" type="presParOf" srcId="{51949590-2413-4837-A094-A00C661425F9}" destId="{DDD6ABB9-6637-446E-A992-6A57382B7730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1C0416-EED6-41AF-A7A7-EEBDF10DF50D}" type="doc">
      <dgm:prSet loTypeId="urn:microsoft.com/office/officeart/2005/8/layout/default#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67C999-7C72-4722-B710-9D877842739D}">
      <dgm:prSet phldrT="[Текст]" custT="1"/>
      <dgm:spPr/>
      <dgm:t>
        <a:bodyPr/>
        <a:lstStyle/>
        <a:p>
          <a:pPr algn="l"/>
          <a:r>
            <a:rPr lang="ru-RU" sz="2800" dirty="0" smtClean="0">
              <a:solidFill>
                <a:schemeClr val="accent2">
                  <a:lumMod val="50000"/>
                </a:schemeClr>
              </a:solidFill>
            </a:rPr>
            <a:t>Гражданам, аккредитованным в качестве общественных наблюдателей предоставляется право:</a:t>
          </a:r>
          <a:endParaRPr lang="ru-RU" sz="2800" b="1" dirty="0">
            <a:solidFill>
              <a:schemeClr val="accent2">
                <a:lumMod val="50000"/>
              </a:schemeClr>
            </a:solidFill>
          </a:endParaRPr>
        </a:p>
      </dgm:t>
    </dgm:pt>
    <dgm:pt modelId="{A3FEDB39-690A-4ED0-B2EB-814D16A68AE4}" type="parTrans" cxnId="{CD9852CA-CD89-4797-BD8A-5C96040B2FB2}">
      <dgm:prSet/>
      <dgm:spPr/>
      <dgm:t>
        <a:bodyPr/>
        <a:lstStyle/>
        <a:p>
          <a:endParaRPr lang="ru-RU"/>
        </a:p>
      </dgm:t>
    </dgm:pt>
    <dgm:pt modelId="{5D1BB96D-A0E6-4974-9CE8-63A0DFFE0491}" type="sibTrans" cxnId="{CD9852CA-CD89-4797-BD8A-5C96040B2FB2}">
      <dgm:prSet/>
      <dgm:spPr/>
      <dgm:t>
        <a:bodyPr/>
        <a:lstStyle/>
        <a:p>
          <a:endParaRPr lang="ru-RU"/>
        </a:p>
      </dgm:t>
    </dgm:pt>
    <dgm:pt modelId="{A7F37404-F822-47D7-91A8-751BB51BD015}">
      <dgm:prSet phldrT="[Текст]" custT="1"/>
      <dgm:spPr/>
      <dgm:t>
        <a:bodyPr/>
        <a:lstStyle/>
        <a:p>
          <a:pPr algn="l"/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-</a:t>
          </a:r>
          <a:r>
            <a:rPr lang="ru-RU" sz="2400" dirty="0" smtClean="0">
              <a:solidFill>
                <a:schemeClr val="accent2">
                  <a:lumMod val="50000"/>
                </a:schemeClr>
              </a:solidFill>
            </a:rPr>
            <a:t>направлять информацию о нарушениях, выявленных при проведении ГИА.</a:t>
          </a:r>
          <a:endParaRPr lang="ru-RU" sz="2400" dirty="0">
            <a:solidFill>
              <a:schemeClr val="accent2">
                <a:lumMod val="50000"/>
              </a:schemeClr>
            </a:solidFill>
          </a:endParaRPr>
        </a:p>
      </dgm:t>
    </dgm:pt>
    <dgm:pt modelId="{BA07EF64-6EE5-47CB-980C-6CF91F1BAB7C}" type="parTrans" cxnId="{91093BE9-10E3-4764-9B7C-50325F8ADD0E}">
      <dgm:prSet/>
      <dgm:spPr/>
      <dgm:t>
        <a:bodyPr/>
        <a:lstStyle/>
        <a:p>
          <a:endParaRPr lang="ru-RU"/>
        </a:p>
      </dgm:t>
    </dgm:pt>
    <dgm:pt modelId="{0D71FD50-D941-466C-A016-CD283FB0C547}" type="sibTrans" cxnId="{91093BE9-10E3-4764-9B7C-50325F8ADD0E}">
      <dgm:prSet/>
      <dgm:spPr/>
      <dgm:t>
        <a:bodyPr/>
        <a:lstStyle/>
        <a:p>
          <a:endParaRPr lang="ru-RU"/>
        </a:p>
      </dgm:t>
    </dgm:pt>
    <dgm:pt modelId="{3B117481-63A6-4D7A-8161-6BDE8B91416D}">
      <dgm:prSet phldrT="[Текст]" custT="1"/>
      <dgm:spPr/>
      <dgm:t>
        <a:bodyPr/>
        <a:lstStyle/>
        <a:p>
          <a:pPr algn="l"/>
          <a:r>
            <a:rPr lang="ru-RU" sz="1800" dirty="0" smtClean="0">
              <a:solidFill>
                <a:schemeClr val="accent2">
                  <a:lumMod val="50000"/>
                </a:schemeClr>
              </a:solidFill>
            </a:rPr>
            <a:t>- </a:t>
          </a:r>
          <a:r>
            <a:rPr lang="ru-RU" sz="2400" dirty="0" smtClean="0">
              <a:solidFill>
                <a:schemeClr val="accent2">
                  <a:lumMod val="50000"/>
                </a:schemeClr>
              </a:solidFill>
            </a:rPr>
            <a:t>присутствовать на всех этапах проведения ГИА, в том числе при проверке экзаменационных работ и при рассмотрении апелляций по вопросам нарушения установленного порядка проведения ГИА, несогласия с выставленными баллами;</a:t>
          </a:r>
          <a:endParaRPr lang="ru-RU" sz="2400" dirty="0">
            <a:solidFill>
              <a:schemeClr val="accent2">
                <a:lumMod val="50000"/>
              </a:schemeClr>
            </a:solidFill>
          </a:endParaRPr>
        </a:p>
      </dgm:t>
    </dgm:pt>
    <dgm:pt modelId="{5BF048B6-BFC1-4F89-89A2-E2A5AA20604B}" type="sibTrans" cxnId="{1890D5AB-C673-48D3-9109-93A8A4FD8667}">
      <dgm:prSet/>
      <dgm:spPr/>
      <dgm:t>
        <a:bodyPr/>
        <a:lstStyle/>
        <a:p>
          <a:endParaRPr lang="ru-RU"/>
        </a:p>
      </dgm:t>
    </dgm:pt>
    <dgm:pt modelId="{4C3901EF-A14D-4B37-953B-943A166FDE1D}" type="parTrans" cxnId="{1890D5AB-C673-48D3-9109-93A8A4FD8667}">
      <dgm:prSet/>
      <dgm:spPr/>
      <dgm:t>
        <a:bodyPr/>
        <a:lstStyle/>
        <a:p>
          <a:endParaRPr lang="ru-RU"/>
        </a:p>
      </dgm:t>
    </dgm:pt>
    <dgm:pt modelId="{51949590-2413-4837-A094-A00C661425F9}" type="pres">
      <dgm:prSet presAssocID="{CB1C0416-EED6-41AF-A7A7-EEBDF10DF5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94986C-47DE-4E2B-953B-45DC6964F1FF}" type="pres">
      <dgm:prSet presAssocID="{A767C999-7C72-4722-B710-9D877842739D}" presName="node" presStyleLbl="node1" presStyleIdx="0" presStyleCnt="3" custScaleX="636025" custScaleY="173674" custLinFactNeighborX="-494" custLinFactNeighborY="-77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ACCB5-F6C1-487F-9914-5AFE44660B1F}" type="pres">
      <dgm:prSet presAssocID="{5D1BB96D-A0E6-4974-9CE8-63A0DFFE0491}" presName="sibTrans" presStyleCnt="0"/>
      <dgm:spPr/>
    </dgm:pt>
    <dgm:pt modelId="{B1CF8609-5B3A-41C7-9DE7-58B0677305EC}" type="pres">
      <dgm:prSet presAssocID="{3B117481-63A6-4D7A-8161-6BDE8B91416D}" presName="node" presStyleLbl="node1" presStyleIdx="1" presStyleCnt="3" custFlipVert="0" custScaleX="633304" custScaleY="282793" custLinFactNeighborX="-1855" custLinFactNeighborY="-8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2088C-A3C0-4DFD-A1DF-5766C4B8DC55}" type="pres">
      <dgm:prSet presAssocID="{5BF048B6-BFC1-4F89-89A2-E2A5AA20604B}" presName="sibTrans" presStyleCnt="0"/>
      <dgm:spPr/>
    </dgm:pt>
    <dgm:pt modelId="{86AD63CD-A09F-4733-BE8E-214F97F5C4BB}" type="pres">
      <dgm:prSet presAssocID="{A7F37404-F822-47D7-91A8-751BB51BD015}" presName="node" presStyleLbl="node1" presStyleIdx="2" presStyleCnt="3" custScaleX="633304" custScaleY="173564" custLinFactNeighborX="-1855" custLinFactNeighborY="-17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A6CA67-7EF4-4E1F-A7AE-DC6EBF7E183F}" type="presOf" srcId="{3B117481-63A6-4D7A-8161-6BDE8B91416D}" destId="{B1CF8609-5B3A-41C7-9DE7-58B0677305EC}" srcOrd="0" destOrd="0" presId="urn:microsoft.com/office/officeart/2005/8/layout/default#3"/>
    <dgm:cxn modelId="{E54A51F6-98F2-4AF2-82A6-89C0010C200A}" type="presOf" srcId="{A7F37404-F822-47D7-91A8-751BB51BD015}" destId="{86AD63CD-A09F-4733-BE8E-214F97F5C4BB}" srcOrd="0" destOrd="0" presId="urn:microsoft.com/office/officeart/2005/8/layout/default#3"/>
    <dgm:cxn modelId="{CD9852CA-CD89-4797-BD8A-5C96040B2FB2}" srcId="{CB1C0416-EED6-41AF-A7A7-EEBDF10DF50D}" destId="{A767C999-7C72-4722-B710-9D877842739D}" srcOrd="0" destOrd="0" parTransId="{A3FEDB39-690A-4ED0-B2EB-814D16A68AE4}" sibTransId="{5D1BB96D-A0E6-4974-9CE8-63A0DFFE0491}"/>
    <dgm:cxn modelId="{C44AA243-26CF-4925-9BC2-7C43AB3EEEC3}" type="presOf" srcId="{CB1C0416-EED6-41AF-A7A7-EEBDF10DF50D}" destId="{51949590-2413-4837-A094-A00C661425F9}" srcOrd="0" destOrd="0" presId="urn:microsoft.com/office/officeart/2005/8/layout/default#3"/>
    <dgm:cxn modelId="{91093BE9-10E3-4764-9B7C-50325F8ADD0E}" srcId="{CB1C0416-EED6-41AF-A7A7-EEBDF10DF50D}" destId="{A7F37404-F822-47D7-91A8-751BB51BD015}" srcOrd="2" destOrd="0" parTransId="{BA07EF64-6EE5-47CB-980C-6CF91F1BAB7C}" sibTransId="{0D71FD50-D941-466C-A016-CD283FB0C547}"/>
    <dgm:cxn modelId="{1890D5AB-C673-48D3-9109-93A8A4FD8667}" srcId="{CB1C0416-EED6-41AF-A7A7-EEBDF10DF50D}" destId="{3B117481-63A6-4D7A-8161-6BDE8B91416D}" srcOrd="1" destOrd="0" parTransId="{4C3901EF-A14D-4B37-953B-943A166FDE1D}" sibTransId="{5BF048B6-BFC1-4F89-89A2-E2A5AA20604B}"/>
    <dgm:cxn modelId="{8C556DAB-CAAD-47FD-9B4F-6B45BA08D21F}" type="presOf" srcId="{A767C999-7C72-4722-B710-9D877842739D}" destId="{1494986C-47DE-4E2B-953B-45DC6964F1FF}" srcOrd="0" destOrd="0" presId="urn:microsoft.com/office/officeart/2005/8/layout/default#3"/>
    <dgm:cxn modelId="{20DD06B7-5DCE-4555-A0AD-575397EB0C27}" type="presParOf" srcId="{51949590-2413-4837-A094-A00C661425F9}" destId="{1494986C-47DE-4E2B-953B-45DC6964F1FF}" srcOrd="0" destOrd="0" presId="urn:microsoft.com/office/officeart/2005/8/layout/default#3"/>
    <dgm:cxn modelId="{D5631565-93C9-416E-BDCD-426249CA642A}" type="presParOf" srcId="{51949590-2413-4837-A094-A00C661425F9}" destId="{E22ACCB5-F6C1-487F-9914-5AFE44660B1F}" srcOrd="1" destOrd="0" presId="urn:microsoft.com/office/officeart/2005/8/layout/default#3"/>
    <dgm:cxn modelId="{E79D34EC-A7E1-4839-AB3A-F60D5419EAED}" type="presParOf" srcId="{51949590-2413-4837-A094-A00C661425F9}" destId="{B1CF8609-5B3A-41C7-9DE7-58B0677305EC}" srcOrd="2" destOrd="0" presId="urn:microsoft.com/office/officeart/2005/8/layout/default#3"/>
    <dgm:cxn modelId="{21C34C31-8813-4F45-94CB-7E35F320480D}" type="presParOf" srcId="{51949590-2413-4837-A094-A00C661425F9}" destId="{55B2088C-A3C0-4DFD-A1DF-5766C4B8DC55}" srcOrd="3" destOrd="0" presId="urn:microsoft.com/office/officeart/2005/8/layout/default#3"/>
    <dgm:cxn modelId="{52650DFA-748C-4DA1-B5C4-43F1F86E22A0}" type="presParOf" srcId="{51949590-2413-4837-A094-A00C661425F9}" destId="{86AD63CD-A09F-4733-BE8E-214F97F5C4BB}" srcOrd="4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5C7194-2A30-46B6-8787-B0AF70F75AB6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0CA249-DB43-4BE9-B6B0-9149457D7B76}">
      <dgm:prSet custT="1"/>
      <dgm:spPr>
        <a:ln>
          <a:solidFill>
            <a:schemeClr val="accent6"/>
          </a:solidFill>
        </a:ln>
      </dgm:spPr>
      <dgm:t>
        <a:bodyPr/>
        <a:lstStyle/>
        <a:p>
          <a:pPr rtl="0"/>
          <a:r>
            <a:rPr lang="ru-RU" sz="2000" b="1" dirty="0" smtClean="0">
              <a:solidFill>
                <a:schemeClr val="accent6"/>
              </a:solidFill>
            </a:rPr>
            <a:t>запечатанные возвратные доставочные пакеты (ВДП) с экзаменационными работами участников ЕГЭ</a:t>
          </a:r>
          <a:endParaRPr lang="ru-RU" sz="2000" dirty="0">
            <a:solidFill>
              <a:schemeClr val="accent6"/>
            </a:solidFill>
          </a:endParaRPr>
        </a:p>
      </dgm:t>
    </dgm:pt>
    <dgm:pt modelId="{DC9D281C-8E3F-4D45-8611-B47DAD63FFD9}" type="parTrans" cxnId="{BF8B69EF-98DD-4527-BC83-02A6C1842C7D}">
      <dgm:prSet/>
      <dgm:spPr/>
      <dgm:t>
        <a:bodyPr/>
        <a:lstStyle/>
        <a:p>
          <a:endParaRPr lang="ru-RU" sz="2400"/>
        </a:p>
      </dgm:t>
    </dgm:pt>
    <dgm:pt modelId="{6FC3CAA7-7EE5-4940-8E86-5F8CCDFF5118}" type="sibTrans" cxnId="{BF8B69EF-98DD-4527-BC83-02A6C1842C7D}">
      <dgm:prSet/>
      <dgm:spPr/>
      <dgm:t>
        <a:bodyPr/>
        <a:lstStyle/>
        <a:p>
          <a:endParaRPr lang="ru-RU" sz="2400"/>
        </a:p>
      </dgm:t>
    </dgm:pt>
    <dgm:pt modelId="{C0CCE39D-37E3-4C2A-B79B-0EF93A0A5449}">
      <dgm:prSet custT="1"/>
      <dgm:spPr>
        <a:ln>
          <a:solidFill>
            <a:schemeClr val="accent6"/>
          </a:solidFill>
        </a:ln>
      </dgm:spPr>
      <dgm:t>
        <a:bodyPr/>
        <a:lstStyle/>
        <a:p>
          <a:pPr rtl="0"/>
          <a:r>
            <a:rPr lang="ru-RU" sz="2000" b="1" dirty="0" smtClean="0">
              <a:solidFill>
                <a:schemeClr val="accent6"/>
              </a:solidFill>
            </a:rPr>
            <a:t>пакеты с использованными КИМ</a:t>
          </a:r>
          <a:endParaRPr lang="ru-RU" sz="2000" dirty="0">
            <a:solidFill>
              <a:schemeClr val="accent6"/>
            </a:solidFill>
          </a:endParaRPr>
        </a:p>
      </dgm:t>
    </dgm:pt>
    <dgm:pt modelId="{C78492C4-07C8-4497-9353-21CA39AB9232}" type="parTrans" cxnId="{C6D7E788-0106-4D4D-9395-1FD63FD925A2}">
      <dgm:prSet/>
      <dgm:spPr/>
      <dgm:t>
        <a:bodyPr/>
        <a:lstStyle/>
        <a:p>
          <a:endParaRPr lang="ru-RU" sz="2400"/>
        </a:p>
      </dgm:t>
    </dgm:pt>
    <dgm:pt modelId="{94D1DC40-5F14-4927-BF1A-28542EEDB5A8}" type="sibTrans" cxnId="{C6D7E788-0106-4D4D-9395-1FD63FD925A2}">
      <dgm:prSet/>
      <dgm:spPr/>
      <dgm:t>
        <a:bodyPr/>
        <a:lstStyle/>
        <a:p>
          <a:endParaRPr lang="ru-RU" sz="2400"/>
        </a:p>
      </dgm:t>
    </dgm:pt>
    <dgm:pt modelId="{FE2A08CF-17E4-496D-BBB6-BA9A442142A1}">
      <dgm:prSet custT="1"/>
      <dgm:spPr>
        <a:ln>
          <a:solidFill>
            <a:schemeClr val="accent6"/>
          </a:solidFill>
        </a:ln>
      </dgm:spPr>
      <dgm:t>
        <a:bodyPr/>
        <a:lstStyle/>
        <a:p>
          <a:pPr rtl="0"/>
          <a:r>
            <a:rPr lang="ru-RU" sz="2000" b="1" dirty="0" smtClean="0">
              <a:solidFill>
                <a:schemeClr val="accent6"/>
              </a:solidFill>
            </a:rPr>
            <a:t>пакет руководителя, сопроводительные документы</a:t>
          </a:r>
          <a:endParaRPr lang="ru-RU" sz="2000" dirty="0">
            <a:solidFill>
              <a:schemeClr val="accent6"/>
            </a:solidFill>
          </a:endParaRPr>
        </a:p>
      </dgm:t>
    </dgm:pt>
    <dgm:pt modelId="{FC7C518E-CB73-4921-A821-4B0C4FFD9014}" type="parTrans" cxnId="{A024759F-08EC-47FF-BC3E-09222ECD70B1}">
      <dgm:prSet/>
      <dgm:spPr/>
      <dgm:t>
        <a:bodyPr/>
        <a:lstStyle/>
        <a:p>
          <a:endParaRPr lang="ru-RU" sz="2400"/>
        </a:p>
      </dgm:t>
    </dgm:pt>
    <dgm:pt modelId="{DD5F892D-FB15-4E2C-B002-12874170A4A0}" type="sibTrans" cxnId="{A024759F-08EC-47FF-BC3E-09222ECD70B1}">
      <dgm:prSet/>
      <dgm:spPr/>
      <dgm:t>
        <a:bodyPr/>
        <a:lstStyle/>
        <a:p>
          <a:endParaRPr lang="ru-RU" sz="2400"/>
        </a:p>
      </dgm:t>
    </dgm:pt>
    <dgm:pt modelId="{1956A8FE-899F-4351-95F7-E510AAE5EC1B}">
      <dgm:prSet custT="1"/>
      <dgm:spPr>
        <a:ln>
          <a:solidFill>
            <a:schemeClr val="accent6"/>
          </a:solidFill>
        </a:ln>
      </dgm:spPr>
      <dgm:t>
        <a:bodyPr/>
        <a:lstStyle/>
        <a:p>
          <a:pPr rtl="0"/>
          <a:r>
            <a:rPr lang="ru-RU" sz="2000" b="1" dirty="0" smtClean="0"/>
            <a:t> </a:t>
          </a:r>
          <a:r>
            <a:rPr lang="ru-RU" sz="1800" b="1" dirty="0" smtClean="0">
              <a:solidFill>
                <a:schemeClr val="accent6"/>
              </a:solidFill>
            </a:rPr>
            <a:t>неиспользованные ИК,  ИК испорченные или имеющие полиграфические дефекты</a:t>
          </a:r>
          <a:endParaRPr lang="ru-RU" sz="1800" dirty="0">
            <a:solidFill>
              <a:schemeClr val="accent6"/>
            </a:solidFill>
          </a:endParaRPr>
        </a:p>
      </dgm:t>
    </dgm:pt>
    <dgm:pt modelId="{1840D967-4758-425E-BBF2-C5C5D1C47183}" type="parTrans" cxnId="{F51532D6-C88C-4995-A34B-1350F18B7C51}">
      <dgm:prSet/>
      <dgm:spPr/>
      <dgm:t>
        <a:bodyPr/>
        <a:lstStyle/>
        <a:p>
          <a:endParaRPr lang="ru-RU"/>
        </a:p>
      </dgm:t>
    </dgm:pt>
    <dgm:pt modelId="{88E7C563-71C5-45F7-853C-097B54F6DB17}" type="sibTrans" cxnId="{F51532D6-C88C-4995-A34B-1350F18B7C51}">
      <dgm:prSet/>
      <dgm:spPr/>
      <dgm:t>
        <a:bodyPr/>
        <a:lstStyle/>
        <a:p>
          <a:endParaRPr lang="ru-RU"/>
        </a:p>
      </dgm:t>
    </dgm:pt>
    <dgm:pt modelId="{2A8C644D-31F7-400A-90FE-8ED11BE9CA8A}">
      <dgm:prSet custT="1"/>
      <dgm:spPr>
        <a:ln>
          <a:solidFill>
            <a:schemeClr val="accent6"/>
          </a:solidFill>
        </a:ln>
      </dgm:spPr>
      <dgm:t>
        <a:bodyPr/>
        <a:lstStyle/>
        <a:p>
          <a:pPr rtl="0"/>
          <a:r>
            <a:rPr lang="ru-RU" sz="2000" b="1" dirty="0" smtClean="0">
              <a:solidFill>
                <a:schemeClr val="accent6"/>
              </a:solidFill>
            </a:rPr>
            <a:t>Конверты с формой для  замечаний о нарушении процедуры ЕГЭ в ППЭ</a:t>
          </a:r>
          <a:endParaRPr lang="ru-RU" sz="2000" b="1" dirty="0">
            <a:solidFill>
              <a:schemeClr val="accent6"/>
            </a:solidFill>
          </a:endParaRPr>
        </a:p>
      </dgm:t>
    </dgm:pt>
    <dgm:pt modelId="{73E31F42-AB74-4BDF-B96B-C677E179F7C1}" type="parTrans" cxnId="{813F0137-F44E-475C-B4CD-D0B07CD8DC34}">
      <dgm:prSet/>
      <dgm:spPr/>
      <dgm:t>
        <a:bodyPr/>
        <a:lstStyle/>
        <a:p>
          <a:endParaRPr lang="ru-RU"/>
        </a:p>
      </dgm:t>
    </dgm:pt>
    <dgm:pt modelId="{8E3B45C9-670D-44E2-9968-B68CC67EC17A}" type="sibTrans" cxnId="{813F0137-F44E-475C-B4CD-D0B07CD8DC34}">
      <dgm:prSet/>
      <dgm:spPr/>
      <dgm:t>
        <a:bodyPr/>
        <a:lstStyle/>
        <a:p>
          <a:endParaRPr lang="ru-RU"/>
        </a:p>
      </dgm:t>
    </dgm:pt>
    <dgm:pt modelId="{B601FAD0-40A0-45C2-8ABF-3606948BCDC4}" type="pres">
      <dgm:prSet presAssocID="{175C7194-2A30-46B6-8787-B0AF70F75AB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5652C6-651B-47AF-998B-1215CE573A8F}" type="pres">
      <dgm:prSet presAssocID="{C10CA249-DB43-4BE9-B6B0-9149457D7B76}" presName="composite" presStyleCnt="0"/>
      <dgm:spPr/>
    </dgm:pt>
    <dgm:pt modelId="{1112B168-A997-4114-866D-44FE834B795F}" type="pres">
      <dgm:prSet presAssocID="{C10CA249-DB43-4BE9-B6B0-9149457D7B76}" presName="imgShp" presStyleLbl="fgImgPlace1" presStyleIdx="0" presStyleCnt="5" custAng="0" custScaleX="264692" custScaleY="203539" custLinFactNeighborX="-74091" custLinFactNeighborY="-9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604D95D-533F-495D-849E-53C66D6F22E3}" type="pres">
      <dgm:prSet presAssocID="{C10CA249-DB43-4BE9-B6B0-9149457D7B76}" presName="txShp" presStyleLbl="node1" presStyleIdx="0" presStyleCnt="5" custScaleX="102619" custScaleY="212861" custLinFactNeighborX="8713" custLinFactNeighborY="11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41BE5-4A95-40FC-805A-A3246CADEE1D}" type="pres">
      <dgm:prSet presAssocID="{6FC3CAA7-7EE5-4940-8E86-5F8CCDFF5118}" presName="spacing" presStyleCnt="0"/>
      <dgm:spPr/>
    </dgm:pt>
    <dgm:pt modelId="{B147D919-D3D5-4F10-B1A8-02C582984C99}" type="pres">
      <dgm:prSet presAssocID="{2A8C644D-31F7-400A-90FE-8ED11BE9CA8A}" presName="composite" presStyleCnt="0"/>
      <dgm:spPr/>
    </dgm:pt>
    <dgm:pt modelId="{A045CA99-FC7C-472B-A439-533922972577}" type="pres">
      <dgm:prSet presAssocID="{2A8C644D-31F7-400A-90FE-8ED11BE9CA8A}" presName="imgShp" presStyleLbl="fgImgPlace1" presStyleIdx="1" presStyleCnt="5" custScaleX="232182" custScaleY="147100" custLinFactNeighborX="-81735" custLinFactNeighborY="305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prstGeom prst="flowChartMultidocument">
          <a:avLst/>
        </a:prstGeom>
      </dgm:spPr>
      <dgm:t>
        <a:bodyPr/>
        <a:lstStyle/>
        <a:p>
          <a:endParaRPr lang="ru-RU"/>
        </a:p>
      </dgm:t>
    </dgm:pt>
    <dgm:pt modelId="{5228662F-D98F-416E-93AE-BDE68459204D}" type="pres">
      <dgm:prSet presAssocID="{2A8C644D-31F7-400A-90FE-8ED11BE9CA8A}" presName="txShp" presStyleLbl="node1" presStyleIdx="1" presStyleCnt="5" custScaleX="100885" custScaleY="164402" custLinFactNeighborX="10640" custLinFactNeighborY="-3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6FA3B-944D-4262-BCBD-A363DFB42ACC}" type="pres">
      <dgm:prSet presAssocID="{8E3B45C9-670D-44E2-9968-B68CC67EC17A}" presName="spacing" presStyleCnt="0"/>
      <dgm:spPr/>
    </dgm:pt>
    <dgm:pt modelId="{4829BEF8-BA21-4AA4-BDE0-DBD4919E6D41}" type="pres">
      <dgm:prSet presAssocID="{C0CCE39D-37E3-4C2A-B79B-0EF93A0A5449}" presName="composite" presStyleCnt="0"/>
      <dgm:spPr/>
    </dgm:pt>
    <dgm:pt modelId="{0AF6158D-ADE7-48C2-8913-CE116E258D68}" type="pres">
      <dgm:prSet presAssocID="{C0CCE39D-37E3-4C2A-B79B-0EF93A0A5449}" presName="imgShp" presStyleLbl="fgImgPlace1" presStyleIdx="2" presStyleCnt="5" custScaleX="277731" custScaleY="199072" custLinFactNeighborX="-74496" custLinFactNeighborY="-135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11770EC-6398-4A7B-B037-A01F048B9415}" type="pres">
      <dgm:prSet presAssocID="{C0CCE39D-37E3-4C2A-B79B-0EF93A0A5449}" presName="txShp" presStyleLbl="node1" presStyleIdx="2" presStyleCnt="5" custScaleX="100878" custScaleY="174359" custLinFactNeighborX="9752" custLinFactNeighborY="-25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18BF0-4BDD-4D28-A564-8FB0D2EFFC93}" type="pres">
      <dgm:prSet presAssocID="{94D1DC40-5F14-4927-BF1A-28542EEDB5A8}" presName="spacing" presStyleCnt="0"/>
      <dgm:spPr/>
    </dgm:pt>
    <dgm:pt modelId="{F19BCDF9-DA84-4B26-A652-3176B74A853E}" type="pres">
      <dgm:prSet presAssocID="{FE2A08CF-17E4-496D-BBB6-BA9A442142A1}" presName="composite" presStyleCnt="0"/>
      <dgm:spPr/>
    </dgm:pt>
    <dgm:pt modelId="{5EEB3206-0DD8-4941-B108-DAE6A4440502}" type="pres">
      <dgm:prSet presAssocID="{FE2A08CF-17E4-496D-BBB6-BA9A442142A1}" presName="imgShp" presStyleLbl="fgImgPlace1" presStyleIdx="3" presStyleCnt="5" custScaleX="320770" custScaleY="258665" custLinFactNeighborX="-91363" custLinFactNeighborY="-26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CD51A83-030B-4F86-8F88-955AE29F5DDA}" type="pres">
      <dgm:prSet presAssocID="{FE2A08CF-17E4-496D-BBB6-BA9A442142A1}" presName="txShp" presStyleLbl="node1" presStyleIdx="3" presStyleCnt="5" custScaleX="100091" custScaleY="140406" custLinFactNeighborX="9551" custLinFactNeighborY="-95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E61C7-1CA5-41F3-B174-7457870AD4D5}" type="pres">
      <dgm:prSet presAssocID="{DD5F892D-FB15-4E2C-B002-12874170A4A0}" presName="spacing" presStyleCnt="0"/>
      <dgm:spPr/>
    </dgm:pt>
    <dgm:pt modelId="{A10064C6-18A6-43E8-97B9-270E3C0D2C71}" type="pres">
      <dgm:prSet presAssocID="{1956A8FE-899F-4351-95F7-E510AAE5EC1B}" presName="composite" presStyleCnt="0"/>
      <dgm:spPr/>
    </dgm:pt>
    <dgm:pt modelId="{88CB09C4-4770-456A-985E-8F07045658BC}" type="pres">
      <dgm:prSet presAssocID="{1956A8FE-899F-4351-95F7-E510AAE5EC1B}" presName="imgShp" presStyleLbl="fgImgPlace1" presStyleIdx="4" presStyleCnt="5" custFlipVert="0" custFlipHor="0" custScaleX="34612" custScaleY="13107" custLinFactX="-100000" custLinFactNeighborX="-138226" custLinFactNeighborY="34474"/>
      <dgm:spPr>
        <a:noFill/>
      </dgm:spPr>
      <dgm:t>
        <a:bodyPr/>
        <a:lstStyle/>
        <a:p>
          <a:endParaRPr lang="ru-RU"/>
        </a:p>
      </dgm:t>
    </dgm:pt>
    <dgm:pt modelId="{18F490BC-1265-4646-AF6D-07BB45969353}" type="pres">
      <dgm:prSet presAssocID="{1956A8FE-899F-4351-95F7-E510AAE5EC1B}" presName="txShp" presStyleLbl="node1" presStyleIdx="4" presStyleCnt="5" custScaleX="96150" custScaleY="139019" custLinFactY="-42988" custLinFactNeighborX="1630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1532D6-C88C-4995-A34B-1350F18B7C51}" srcId="{175C7194-2A30-46B6-8787-B0AF70F75AB6}" destId="{1956A8FE-899F-4351-95F7-E510AAE5EC1B}" srcOrd="4" destOrd="0" parTransId="{1840D967-4758-425E-BBF2-C5C5D1C47183}" sibTransId="{88E7C563-71C5-45F7-853C-097B54F6DB17}"/>
    <dgm:cxn modelId="{BF8B69EF-98DD-4527-BC83-02A6C1842C7D}" srcId="{175C7194-2A30-46B6-8787-B0AF70F75AB6}" destId="{C10CA249-DB43-4BE9-B6B0-9149457D7B76}" srcOrd="0" destOrd="0" parTransId="{DC9D281C-8E3F-4D45-8611-B47DAD63FFD9}" sibTransId="{6FC3CAA7-7EE5-4940-8E86-5F8CCDFF5118}"/>
    <dgm:cxn modelId="{813F0137-F44E-475C-B4CD-D0B07CD8DC34}" srcId="{175C7194-2A30-46B6-8787-B0AF70F75AB6}" destId="{2A8C644D-31F7-400A-90FE-8ED11BE9CA8A}" srcOrd="1" destOrd="0" parTransId="{73E31F42-AB74-4BDF-B96B-C677E179F7C1}" sibTransId="{8E3B45C9-670D-44E2-9968-B68CC67EC17A}"/>
    <dgm:cxn modelId="{8616CB98-9F7F-4E81-9772-4EDA75B777C5}" type="presOf" srcId="{1956A8FE-899F-4351-95F7-E510AAE5EC1B}" destId="{18F490BC-1265-4646-AF6D-07BB45969353}" srcOrd="0" destOrd="0" presId="urn:microsoft.com/office/officeart/2005/8/layout/vList3#1"/>
    <dgm:cxn modelId="{0763FADB-88DB-475F-94B6-0596F260BAF9}" type="presOf" srcId="{2A8C644D-31F7-400A-90FE-8ED11BE9CA8A}" destId="{5228662F-D98F-416E-93AE-BDE68459204D}" srcOrd="0" destOrd="0" presId="urn:microsoft.com/office/officeart/2005/8/layout/vList3#1"/>
    <dgm:cxn modelId="{2BC7DADD-70A3-4AD8-9AD2-2231767EC5A4}" type="presOf" srcId="{FE2A08CF-17E4-496D-BBB6-BA9A442142A1}" destId="{1CD51A83-030B-4F86-8F88-955AE29F5DDA}" srcOrd="0" destOrd="0" presId="urn:microsoft.com/office/officeart/2005/8/layout/vList3#1"/>
    <dgm:cxn modelId="{C6D7E788-0106-4D4D-9395-1FD63FD925A2}" srcId="{175C7194-2A30-46B6-8787-B0AF70F75AB6}" destId="{C0CCE39D-37E3-4C2A-B79B-0EF93A0A5449}" srcOrd="2" destOrd="0" parTransId="{C78492C4-07C8-4497-9353-21CA39AB9232}" sibTransId="{94D1DC40-5F14-4927-BF1A-28542EEDB5A8}"/>
    <dgm:cxn modelId="{95822887-AEAD-41C1-9B68-DA2FD863C7DC}" type="presOf" srcId="{C0CCE39D-37E3-4C2A-B79B-0EF93A0A5449}" destId="{A11770EC-6398-4A7B-B037-A01F048B9415}" srcOrd="0" destOrd="0" presId="urn:microsoft.com/office/officeart/2005/8/layout/vList3#1"/>
    <dgm:cxn modelId="{FBDFF634-91C3-405F-9085-F062624DBDC2}" type="presOf" srcId="{175C7194-2A30-46B6-8787-B0AF70F75AB6}" destId="{B601FAD0-40A0-45C2-8ABF-3606948BCDC4}" srcOrd="0" destOrd="0" presId="urn:microsoft.com/office/officeart/2005/8/layout/vList3#1"/>
    <dgm:cxn modelId="{A024759F-08EC-47FF-BC3E-09222ECD70B1}" srcId="{175C7194-2A30-46B6-8787-B0AF70F75AB6}" destId="{FE2A08CF-17E4-496D-BBB6-BA9A442142A1}" srcOrd="3" destOrd="0" parTransId="{FC7C518E-CB73-4921-A821-4B0C4FFD9014}" sibTransId="{DD5F892D-FB15-4E2C-B002-12874170A4A0}"/>
    <dgm:cxn modelId="{7F56956D-6F56-4413-8CCB-CC0684935D1A}" type="presOf" srcId="{C10CA249-DB43-4BE9-B6B0-9149457D7B76}" destId="{9604D95D-533F-495D-849E-53C66D6F22E3}" srcOrd="0" destOrd="0" presId="urn:microsoft.com/office/officeart/2005/8/layout/vList3#1"/>
    <dgm:cxn modelId="{EC2CFA41-973A-4250-93B3-9D6CCD80EFBA}" type="presParOf" srcId="{B601FAD0-40A0-45C2-8ABF-3606948BCDC4}" destId="{115652C6-651B-47AF-998B-1215CE573A8F}" srcOrd="0" destOrd="0" presId="urn:microsoft.com/office/officeart/2005/8/layout/vList3#1"/>
    <dgm:cxn modelId="{6F9152C1-B240-4AF1-A91E-8D8227F3B509}" type="presParOf" srcId="{115652C6-651B-47AF-998B-1215CE573A8F}" destId="{1112B168-A997-4114-866D-44FE834B795F}" srcOrd="0" destOrd="0" presId="urn:microsoft.com/office/officeart/2005/8/layout/vList3#1"/>
    <dgm:cxn modelId="{4D4954FB-BF88-4C13-8D68-142B2CE07251}" type="presParOf" srcId="{115652C6-651B-47AF-998B-1215CE573A8F}" destId="{9604D95D-533F-495D-849E-53C66D6F22E3}" srcOrd="1" destOrd="0" presId="urn:microsoft.com/office/officeart/2005/8/layout/vList3#1"/>
    <dgm:cxn modelId="{4EF58602-9E53-484D-8EA6-E64231C9F592}" type="presParOf" srcId="{B601FAD0-40A0-45C2-8ABF-3606948BCDC4}" destId="{5E641BE5-4A95-40FC-805A-A3246CADEE1D}" srcOrd="1" destOrd="0" presId="urn:microsoft.com/office/officeart/2005/8/layout/vList3#1"/>
    <dgm:cxn modelId="{730223C8-C963-4456-9880-8E0FE1D6D68A}" type="presParOf" srcId="{B601FAD0-40A0-45C2-8ABF-3606948BCDC4}" destId="{B147D919-D3D5-4F10-B1A8-02C582984C99}" srcOrd="2" destOrd="0" presId="urn:microsoft.com/office/officeart/2005/8/layout/vList3#1"/>
    <dgm:cxn modelId="{56D6AB21-13E6-4553-87A6-4537EE7B8D9D}" type="presParOf" srcId="{B147D919-D3D5-4F10-B1A8-02C582984C99}" destId="{A045CA99-FC7C-472B-A439-533922972577}" srcOrd="0" destOrd="0" presId="urn:microsoft.com/office/officeart/2005/8/layout/vList3#1"/>
    <dgm:cxn modelId="{B347CB05-9E34-447B-BEA8-8175C5F23179}" type="presParOf" srcId="{B147D919-D3D5-4F10-B1A8-02C582984C99}" destId="{5228662F-D98F-416E-93AE-BDE68459204D}" srcOrd="1" destOrd="0" presId="urn:microsoft.com/office/officeart/2005/8/layout/vList3#1"/>
    <dgm:cxn modelId="{18CA8EAD-F387-4CF8-BA56-D81460A6847A}" type="presParOf" srcId="{B601FAD0-40A0-45C2-8ABF-3606948BCDC4}" destId="{FA96FA3B-944D-4262-BCBD-A363DFB42ACC}" srcOrd="3" destOrd="0" presId="urn:microsoft.com/office/officeart/2005/8/layout/vList3#1"/>
    <dgm:cxn modelId="{95DD2BED-22C2-4479-BAEE-84AFF019EDE7}" type="presParOf" srcId="{B601FAD0-40A0-45C2-8ABF-3606948BCDC4}" destId="{4829BEF8-BA21-4AA4-BDE0-DBD4919E6D41}" srcOrd="4" destOrd="0" presId="urn:microsoft.com/office/officeart/2005/8/layout/vList3#1"/>
    <dgm:cxn modelId="{F73EE447-DC40-4724-A0D0-B2F2209BE009}" type="presParOf" srcId="{4829BEF8-BA21-4AA4-BDE0-DBD4919E6D41}" destId="{0AF6158D-ADE7-48C2-8913-CE116E258D68}" srcOrd="0" destOrd="0" presId="urn:microsoft.com/office/officeart/2005/8/layout/vList3#1"/>
    <dgm:cxn modelId="{838E0DAB-CDBB-48FC-AEC6-1926452582E3}" type="presParOf" srcId="{4829BEF8-BA21-4AA4-BDE0-DBD4919E6D41}" destId="{A11770EC-6398-4A7B-B037-A01F048B9415}" srcOrd="1" destOrd="0" presId="urn:microsoft.com/office/officeart/2005/8/layout/vList3#1"/>
    <dgm:cxn modelId="{E7A96AA4-5753-42B3-9ADD-A295DDF650DE}" type="presParOf" srcId="{B601FAD0-40A0-45C2-8ABF-3606948BCDC4}" destId="{89118BF0-4BDD-4D28-A564-8FB0D2EFFC93}" srcOrd="5" destOrd="0" presId="urn:microsoft.com/office/officeart/2005/8/layout/vList3#1"/>
    <dgm:cxn modelId="{67ACFCB8-3590-450F-AEA2-CE965BAC2AA8}" type="presParOf" srcId="{B601FAD0-40A0-45C2-8ABF-3606948BCDC4}" destId="{F19BCDF9-DA84-4B26-A652-3176B74A853E}" srcOrd="6" destOrd="0" presId="urn:microsoft.com/office/officeart/2005/8/layout/vList3#1"/>
    <dgm:cxn modelId="{FC6EF4C4-D3AA-4462-8D88-791B1E300766}" type="presParOf" srcId="{F19BCDF9-DA84-4B26-A652-3176B74A853E}" destId="{5EEB3206-0DD8-4941-B108-DAE6A4440502}" srcOrd="0" destOrd="0" presId="urn:microsoft.com/office/officeart/2005/8/layout/vList3#1"/>
    <dgm:cxn modelId="{AF1132BE-6A45-4716-9F9C-7D9649ACF660}" type="presParOf" srcId="{F19BCDF9-DA84-4B26-A652-3176B74A853E}" destId="{1CD51A83-030B-4F86-8F88-955AE29F5DDA}" srcOrd="1" destOrd="0" presId="urn:microsoft.com/office/officeart/2005/8/layout/vList3#1"/>
    <dgm:cxn modelId="{0A22A0F0-A64C-4857-A27A-177607D0AEB1}" type="presParOf" srcId="{B601FAD0-40A0-45C2-8ABF-3606948BCDC4}" destId="{A52E61C7-1CA5-41F3-B174-7457870AD4D5}" srcOrd="7" destOrd="0" presId="urn:microsoft.com/office/officeart/2005/8/layout/vList3#1"/>
    <dgm:cxn modelId="{25C12CFC-E491-48F1-AB62-DD50B0A1D7E1}" type="presParOf" srcId="{B601FAD0-40A0-45C2-8ABF-3606948BCDC4}" destId="{A10064C6-18A6-43E8-97B9-270E3C0D2C71}" srcOrd="8" destOrd="0" presId="urn:microsoft.com/office/officeart/2005/8/layout/vList3#1"/>
    <dgm:cxn modelId="{04B358FF-F74C-4C9F-8D15-CBD27052169F}" type="presParOf" srcId="{A10064C6-18A6-43E8-97B9-270E3C0D2C71}" destId="{88CB09C4-4770-456A-985E-8F07045658BC}" srcOrd="0" destOrd="0" presId="urn:microsoft.com/office/officeart/2005/8/layout/vList3#1"/>
    <dgm:cxn modelId="{210F25FB-EBDC-4665-8289-AB3648B7D765}" type="presParOf" srcId="{A10064C6-18A6-43E8-97B9-270E3C0D2C71}" destId="{18F490BC-1265-4646-AF6D-07BB4596935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4986C-47DE-4E2B-953B-45DC6964F1FF}">
      <dsp:nvSpPr>
        <dsp:cNvPr id="0" name=""/>
        <dsp:cNvSpPr/>
      </dsp:nvSpPr>
      <dsp:spPr>
        <a:xfrm>
          <a:off x="12532" y="566616"/>
          <a:ext cx="8059961" cy="9356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</a:rPr>
            <a:t>Аккредитация осуществляется по личным заявлениям граждан с указанием: </a:t>
          </a:r>
          <a:endParaRPr lang="ru-RU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2532" y="566616"/>
        <a:ext cx="8059961" cy="935686"/>
      </dsp:txXfrm>
    </dsp:sp>
    <dsp:sp modelId="{47A867DD-CC72-4577-98B2-407EFAC3D34C}">
      <dsp:nvSpPr>
        <dsp:cNvPr id="0" name=""/>
        <dsp:cNvSpPr/>
      </dsp:nvSpPr>
      <dsp:spPr>
        <a:xfrm>
          <a:off x="47014" y="1554368"/>
          <a:ext cx="8025479" cy="7603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- </a:t>
          </a: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</a:rPr>
            <a:t>ФИО, адрес регистрации и фактического проживания, контактного телефона, реквизитов документа, удостоверяющего личность;</a:t>
          </a:r>
          <a:endParaRPr lang="ru-RU" sz="1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7014" y="1554368"/>
        <a:ext cx="8025479" cy="760343"/>
      </dsp:txXfrm>
    </dsp:sp>
    <dsp:sp modelId="{6BB21EEF-34F0-48A1-8D89-C8E89ACC3048}">
      <dsp:nvSpPr>
        <dsp:cNvPr id="0" name=""/>
        <dsp:cNvSpPr/>
      </dsp:nvSpPr>
      <dsp:spPr>
        <a:xfrm>
          <a:off x="47014" y="3266219"/>
          <a:ext cx="8025479" cy="7603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- даты проведения экзаменов;</a:t>
          </a:r>
          <a:endParaRPr lang="ru-RU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7014" y="3266219"/>
        <a:ext cx="8025479" cy="760343"/>
      </dsp:txXfrm>
    </dsp:sp>
    <dsp:sp modelId="{B1CF8609-5B3A-41C7-9DE7-58B0677305EC}">
      <dsp:nvSpPr>
        <dsp:cNvPr id="0" name=""/>
        <dsp:cNvSpPr/>
      </dsp:nvSpPr>
      <dsp:spPr>
        <a:xfrm>
          <a:off x="47014" y="2410297"/>
          <a:ext cx="8025479" cy="7603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</a:rPr>
            <a:t>- населенного пункта, конкретного места (пункта), на территории которого гражданин желает присутствовать в качестве общественного наблюдателя на экзамене;</a:t>
          </a:r>
          <a:endParaRPr lang="ru-RU" sz="1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7014" y="2410297"/>
        <a:ext cx="8025479" cy="760343"/>
      </dsp:txXfrm>
    </dsp:sp>
    <dsp:sp modelId="{86AD63CD-A09F-4733-BE8E-214F97F5C4BB}">
      <dsp:nvSpPr>
        <dsp:cNvPr id="0" name=""/>
        <dsp:cNvSpPr/>
      </dsp:nvSpPr>
      <dsp:spPr>
        <a:xfrm>
          <a:off x="47014" y="4122140"/>
          <a:ext cx="8025479" cy="7603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- подписи гражданина об ознакомлении с порядком проведения ГИА;</a:t>
          </a:r>
          <a:endParaRPr lang="ru-RU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7014" y="4122140"/>
        <a:ext cx="8025479" cy="760343"/>
      </dsp:txXfrm>
    </dsp:sp>
    <dsp:sp modelId="{DDD6ABB9-6637-446E-A992-6A57382B7730}">
      <dsp:nvSpPr>
        <dsp:cNvPr id="0" name=""/>
        <dsp:cNvSpPr/>
      </dsp:nvSpPr>
      <dsp:spPr>
        <a:xfrm>
          <a:off x="47014" y="4978064"/>
          <a:ext cx="8025479" cy="7603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- даты подачи заявления. </a:t>
          </a:r>
          <a:endParaRPr lang="ru-RU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7014" y="4978064"/>
        <a:ext cx="8025479" cy="760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4986C-47DE-4E2B-953B-45DC6964F1FF}">
      <dsp:nvSpPr>
        <dsp:cNvPr id="0" name=""/>
        <dsp:cNvSpPr/>
      </dsp:nvSpPr>
      <dsp:spPr>
        <a:xfrm>
          <a:off x="6" y="0"/>
          <a:ext cx="8059961" cy="1320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2">
                  <a:lumMod val="50000"/>
                </a:schemeClr>
              </a:solidFill>
            </a:rPr>
            <a:t>Гражданам, аккредитованным в качестве общественных наблюдателей предоставляется право:</a:t>
          </a:r>
          <a:endParaRPr lang="ru-RU" sz="28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6" y="0"/>
        <a:ext cx="8059961" cy="1320519"/>
      </dsp:txXfrm>
    </dsp:sp>
    <dsp:sp modelId="{B1CF8609-5B3A-41C7-9DE7-58B0677305EC}">
      <dsp:nvSpPr>
        <dsp:cNvPr id="0" name=""/>
        <dsp:cNvSpPr/>
      </dsp:nvSpPr>
      <dsp:spPr>
        <a:xfrm>
          <a:off x="0" y="1428762"/>
          <a:ext cx="8025479" cy="21501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</a:rPr>
            <a:t>- </a:t>
          </a: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</a:rPr>
            <a:t>присутствовать на всех этапах проведения ГИА, в том числе при проверке экзаменационных работ и при рассмотрении апелляций по вопросам нарушения установленного порядка проведения ГИА, несогласия с выставленными баллами;</a:t>
          </a:r>
          <a:endParaRPr lang="ru-RU" sz="2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0" y="1428762"/>
        <a:ext cx="8025479" cy="2150199"/>
      </dsp:txXfrm>
    </dsp:sp>
    <dsp:sp modelId="{86AD63CD-A09F-4733-BE8E-214F97F5C4BB}">
      <dsp:nvSpPr>
        <dsp:cNvPr id="0" name=""/>
        <dsp:cNvSpPr/>
      </dsp:nvSpPr>
      <dsp:spPr>
        <a:xfrm>
          <a:off x="0" y="3643336"/>
          <a:ext cx="8025479" cy="13196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-</a:t>
          </a: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</a:rPr>
            <a:t>направлять информацию о нарушениях, выявленных при проведении ГИА.</a:t>
          </a:r>
          <a:endParaRPr lang="ru-RU" sz="2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0" y="3643336"/>
        <a:ext cx="8025479" cy="13196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4D95D-533F-495D-849E-53C66D6F22E3}">
      <dsp:nvSpPr>
        <dsp:cNvPr id="0" name=""/>
        <dsp:cNvSpPr/>
      </dsp:nvSpPr>
      <dsp:spPr>
        <a:xfrm rot="10800000">
          <a:off x="2205151" y="54659"/>
          <a:ext cx="6105401" cy="9812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8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/>
              </a:solidFill>
            </a:rPr>
            <a:t>запечатанные возвратные доставочные пакеты (ВДП) с экзаменационными работами участников ЕГЭ</a:t>
          </a:r>
          <a:endParaRPr lang="ru-RU" sz="2000" kern="1200" dirty="0">
            <a:solidFill>
              <a:schemeClr val="accent6"/>
            </a:solidFill>
          </a:endParaRPr>
        </a:p>
      </dsp:txBody>
      <dsp:txXfrm rot="10800000">
        <a:off x="2450467" y="54659"/>
        <a:ext cx="5860085" cy="981265"/>
      </dsp:txXfrm>
    </dsp:sp>
    <dsp:sp modelId="{1112B168-A997-4114-866D-44FE834B795F}">
      <dsp:nvSpPr>
        <dsp:cNvPr id="0" name=""/>
        <dsp:cNvSpPr/>
      </dsp:nvSpPr>
      <dsp:spPr>
        <a:xfrm>
          <a:off x="813022" y="21039"/>
          <a:ext cx="1220200" cy="93829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8662F-D98F-416E-93AE-BDE68459204D}">
      <dsp:nvSpPr>
        <dsp:cNvPr id="0" name=""/>
        <dsp:cNvSpPr/>
      </dsp:nvSpPr>
      <dsp:spPr>
        <a:xfrm rot="10800000">
          <a:off x="2359707" y="1100816"/>
          <a:ext cx="6002235" cy="7578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8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/>
              </a:solidFill>
            </a:rPr>
            <a:t>Конверты с формой для  замечаний о нарушении процедуры ЕГЭ в ППЭ</a:t>
          </a:r>
          <a:endParaRPr lang="ru-RU" sz="2000" b="1" kern="1200" dirty="0">
            <a:solidFill>
              <a:schemeClr val="accent6"/>
            </a:solidFill>
          </a:endParaRPr>
        </a:p>
      </dsp:txBody>
      <dsp:txXfrm rot="10800000">
        <a:off x="2549175" y="1100816"/>
        <a:ext cx="5812767" cy="757874"/>
      </dsp:txXfrm>
    </dsp:sp>
    <dsp:sp modelId="{A045CA99-FC7C-472B-A439-533922972577}">
      <dsp:nvSpPr>
        <dsp:cNvPr id="0" name=""/>
        <dsp:cNvSpPr/>
      </dsp:nvSpPr>
      <dsp:spPr>
        <a:xfrm>
          <a:off x="841043" y="1172822"/>
          <a:ext cx="1070332" cy="678114"/>
        </a:xfrm>
        <a:prstGeom prst="flowChartMultidocumen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A11770EC-6398-4A7B-B037-A01F048B9415}">
      <dsp:nvSpPr>
        <dsp:cNvPr id="0" name=""/>
        <dsp:cNvSpPr/>
      </dsp:nvSpPr>
      <dsp:spPr>
        <a:xfrm rot="10800000">
          <a:off x="2359681" y="1953227"/>
          <a:ext cx="6001819" cy="8037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8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/>
              </a:solidFill>
            </a:rPr>
            <a:t>пакеты с использованными КИМ</a:t>
          </a:r>
          <a:endParaRPr lang="ru-RU" sz="2000" kern="1200" dirty="0">
            <a:solidFill>
              <a:schemeClr val="accent6"/>
            </a:solidFill>
          </a:endParaRPr>
        </a:p>
      </dsp:txBody>
      <dsp:txXfrm rot="10800000">
        <a:off x="2560625" y="1953227"/>
        <a:ext cx="5800875" cy="803775"/>
      </dsp:txXfrm>
    </dsp:sp>
    <dsp:sp modelId="{0AF6158D-ADE7-48C2-8913-CE116E258D68}">
      <dsp:nvSpPr>
        <dsp:cNvPr id="0" name=""/>
        <dsp:cNvSpPr/>
      </dsp:nvSpPr>
      <dsp:spPr>
        <a:xfrm>
          <a:off x="822024" y="2008100"/>
          <a:ext cx="1280308" cy="91769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51A83-030B-4F86-8F88-955AE29F5DDA}">
      <dsp:nvSpPr>
        <dsp:cNvPr id="0" name=""/>
        <dsp:cNvSpPr/>
      </dsp:nvSpPr>
      <dsp:spPr>
        <a:xfrm rot="10800000">
          <a:off x="2432441" y="2901018"/>
          <a:ext cx="5954996" cy="6472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8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/>
              </a:solidFill>
            </a:rPr>
            <a:t>пакет руководителя, сопроводительные документы</a:t>
          </a:r>
          <a:endParaRPr lang="ru-RU" sz="2000" kern="1200" dirty="0">
            <a:solidFill>
              <a:schemeClr val="accent6"/>
            </a:solidFill>
          </a:endParaRPr>
        </a:p>
      </dsp:txBody>
      <dsp:txXfrm rot="10800000">
        <a:off x="2594255" y="2901018"/>
        <a:ext cx="5793182" cy="647255"/>
      </dsp:txXfrm>
    </dsp:sp>
    <dsp:sp modelId="{5EEB3206-0DD8-4941-B108-DAE6A4440502}">
      <dsp:nvSpPr>
        <dsp:cNvPr id="0" name=""/>
        <dsp:cNvSpPr/>
      </dsp:nvSpPr>
      <dsp:spPr>
        <a:xfrm>
          <a:off x="706374" y="3068461"/>
          <a:ext cx="1478713" cy="119241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490BC-1265-4646-AF6D-07BB45969353}">
      <dsp:nvSpPr>
        <dsp:cNvPr id="0" name=""/>
        <dsp:cNvSpPr/>
      </dsp:nvSpPr>
      <dsp:spPr>
        <a:xfrm rot="10800000">
          <a:off x="2680401" y="3740535"/>
          <a:ext cx="5720523" cy="6408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8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</a:t>
          </a:r>
          <a:r>
            <a:rPr lang="ru-RU" sz="1800" b="1" kern="1200" dirty="0" smtClean="0">
              <a:solidFill>
                <a:schemeClr val="accent6"/>
              </a:solidFill>
            </a:rPr>
            <a:t>неиспользованные ИК,  ИК испорченные или имеющие полиграфические дефекты</a:t>
          </a:r>
          <a:endParaRPr lang="ru-RU" sz="1800" kern="1200" dirty="0">
            <a:solidFill>
              <a:schemeClr val="accent6"/>
            </a:solidFill>
          </a:endParaRPr>
        </a:p>
      </dsp:txBody>
      <dsp:txXfrm rot="10800000">
        <a:off x="2840616" y="3740535"/>
        <a:ext cx="5560308" cy="640861"/>
      </dsp:txXfrm>
    </dsp:sp>
    <dsp:sp modelId="{88CB09C4-4770-456A-985E-8F07045658BC}">
      <dsp:nvSpPr>
        <dsp:cNvPr id="0" name=""/>
        <dsp:cNvSpPr/>
      </dsp:nvSpPr>
      <dsp:spPr>
        <a:xfrm>
          <a:off x="417759" y="4848835"/>
          <a:ext cx="159557" cy="60421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895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6895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>
              <a:defRPr sz="1200"/>
            </a:lvl1pPr>
          </a:lstStyle>
          <a:p>
            <a:fld id="{8BB70294-1CBF-4DD9-86D7-A54A066A95A3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36"/>
            <a:ext cx="2946247" cy="496894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26" y="9428136"/>
            <a:ext cx="2946246" cy="496894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>
              <a:defRPr sz="1200"/>
            </a:lvl1pPr>
          </a:lstStyle>
          <a:p>
            <a:fld id="{615BA826-17AF-4A84-B343-3407A720A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422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>
              <a:defRPr sz="1200"/>
            </a:lvl1pPr>
          </a:lstStyle>
          <a:p>
            <a:fld id="{5BEC1515-80DC-4C11-A0C2-33ED38631B5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2" tIns="46241" rIns="92482" bIns="462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482" tIns="46241" rIns="92482" bIns="4624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>
              <a:defRPr sz="1200"/>
            </a:lvl1pPr>
          </a:lstStyle>
          <a:p>
            <a:fld id="{383EB85C-B3D7-4606-83CF-7CC3FD980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62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Подписью лица, подавшего заявление, фиксируется также: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наличие (отсутствие) близких родственников, проходящих государственную итоговую аттестацию в текущем году и образовательных организациях, в которых они обучаются;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отсутствие трудовых отношений с органами (организациями).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указанному заявлению прилагаются две фотографии лица, изъявившего желание аккредитоваться в качестве общественного наблюдателя, размером 3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 см.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EB85C-B3D7-4606-83CF-7CC3FD9808F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068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Решение об аккредитации гражданина в качестве общественного наблюдателя принимается аккредитующим органом в течение пяти рабочих дней с момента получения заявления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Статус общественных наблюдателей подтверждается удостоверением общественного наблюдателя, выдаваемым аккредитующим органом.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удостоверении общественного наблюдателя указываются фамилия, имя, отчество (при наличии) общественного наблюдателя, адрес места (пункта) проведения экзамена(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и(или) рассмотрения апелляции, дата проведения экзамена(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и (или) рассмотрения апелляции, где гражданин может присутствовать в качестве общественного наблюдателя, номер удостоверения, дата его выдачи, фамилия, имя, отчество (при наличии) и должность лица, подписавшего удостоверение общественного наблюдателя. В удостоверение общественного наблюдателя вклеивается фотография общественного наблюдателя, заверенная печатью аккредитующего органа.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EB85C-B3D7-4606-83CF-7CC3FD9808F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305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EB85C-B3D7-4606-83CF-7CC3FD9808F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A3AFB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18" y="-27384"/>
            <a:ext cx="91630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test@rustest.r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14678" y="6286520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0099"/>
                </a:solidFill>
              </a:rPr>
              <a:t>20</a:t>
            </a:r>
            <a:r>
              <a:rPr lang="ru-RU" dirty="0" smtClean="0">
                <a:solidFill>
                  <a:srgbClr val="000099"/>
                </a:solidFill>
              </a:rPr>
              <a:t>1</a:t>
            </a:r>
            <a:r>
              <a:rPr lang="en-US" dirty="0" smtClean="0">
                <a:solidFill>
                  <a:srgbClr val="000099"/>
                </a:solidFill>
              </a:rPr>
              <a:t>4 </a:t>
            </a:r>
            <a:r>
              <a:rPr lang="ru-RU" dirty="0">
                <a:solidFill>
                  <a:srgbClr val="000099"/>
                </a:solidFill>
              </a:rPr>
              <a:t>г.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07904" y="4562971"/>
            <a:ext cx="5203752" cy="97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400"/>
              </a:spcBef>
              <a:defRPr/>
            </a:pPr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Матвеева Любовь Александровна, </a:t>
            </a:r>
            <a:r>
              <a:rPr 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начальник отдела</a:t>
            </a:r>
          </a:p>
          <a:p>
            <a:pPr algn="r">
              <a:spcBef>
                <a:spcPts val="400"/>
              </a:spcBef>
              <a:defRPr/>
            </a:pPr>
            <a:r>
              <a:rPr 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ФГБУ </a:t>
            </a:r>
            <a:r>
              <a:rPr lang="ru-RU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Федеральный центр тестирования»</a:t>
            </a:r>
            <a:endParaRPr lang="ru-RU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866013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/>
            </a:r>
            <a:br>
              <a:rPr lang="ru-RU" dirty="0" smtClean="0">
                <a:solidFill>
                  <a:srgbClr val="000099"/>
                </a:solidFill>
              </a:rPr>
            </a:br>
            <a:endParaRPr lang="ru-RU" dirty="0" smtClean="0">
              <a:solidFill>
                <a:srgbClr val="000099"/>
              </a:solidFill>
            </a:endParaRPr>
          </a:p>
          <a:p>
            <a:endParaRPr lang="ru-RU" dirty="0" smtClean="0">
              <a:solidFill>
                <a:srgbClr val="000099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Общественное наблюдение в пунктах проведения экзамена при организации  и проведении единого государственного экзамена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7745" y="1052736"/>
            <a:ext cx="8229600" cy="576064"/>
          </a:xfrm>
        </p:spPr>
        <p:txBody>
          <a:bodyPr/>
          <a:lstStyle/>
          <a:p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Явка в </a:t>
            </a:r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ППЭ</a:t>
            </a:r>
            <a:endParaRPr lang="ru-RU" sz="2800" dirty="0">
              <a:solidFill>
                <a:schemeClr val="accent6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Нашивка 5"/>
          <p:cNvSpPr/>
          <p:nvPr/>
        </p:nvSpPr>
        <p:spPr>
          <a:xfrm>
            <a:off x="611560" y="3211760"/>
            <a:ext cx="5545137" cy="649288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 smtClean="0">
                <a:solidFill>
                  <a:srgbClr val="005E9E"/>
                </a:solidFill>
                <a:latin typeface="Cambria" pitchFamily="18" charset="0"/>
              </a:rPr>
              <a:t>ОРГАНИЗАТОРЫ ППЭ</a:t>
            </a:r>
            <a:endParaRPr lang="ru-RU" b="1" dirty="0">
              <a:solidFill>
                <a:srgbClr val="005E9E"/>
              </a:solidFill>
              <a:latin typeface="Cambria" pitchFamily="18" charset="0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5940797" y="3211760"/>
            <a:ext cx="2987675" cy="649288"/>
          </a:xfrm>
          <a:prstGeom prst="chevron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mbria" pitchFamily="18" charset="0"/>
              </a:rPr>
              <a:t>за 1 час 30 минут</a:t>
            </a:r>
          </a:p>
        </p:txBody>
      </p:sp>
      <p:sp>
        <p:nvSpPr>
          <p:cNvPr id="8" name="Нашивка 7"/>
          <p:cNvSpPr/>
          <p:nvPr/>
        </p:nvSpPr>
        <p:spPr>
          <a:xfrm>
            <a:off x="611560" y="3932932"/>
            <a:ext cx="5545137" cy="647700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 smtClean="0">
                <a:solidFill>
                  <a:srgbClr val="005E9E"/>
                </a:solidFill>
                <a:latin typeface="Cambria" pitchFamily="18" charset="0"/>
              </a:rPr>
              <a:t>МЕДИЦИНСКИЕ РАБОТНИКИ, АССИСТЕНТЫ, ПРЕДСТАВИТЕЛИ ОХРАНЫ</a:t>
            </a:r>
            <a:endParaRPr lang="ru-RU" b="1" dirty="0">
              <a:solidFill>
                <a:srgbClr val="005E9E"/>
              </a:solidFill>
              <a:latin typeface="Cambria" pitchFamily="18" charset="0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5940797" y="3932932"/>
            <a:ext cx="2987675" cy="647700"/>
          </a:xfrm>
          <a:prstGeom prst="chevron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mbria" pitchFamily="18" charset="0"/>
              </a:rPr>
              <a:t>за 1 час 30 минут</a:t>
            </a:r>
          </a:p>
        </p:txBody>
      </p:sp>
      <p:sp>
        <p:nvSpPr>
          <p:cNvPr id="10" name="Нашивка 9"/>
          <p:cNvSpPr/>
          <p:nvPr/>
        </p:nvSpPr>
        <p:spPr>
          <a:xfrm>
            <a:off x="611560" y="4653136"/>
            <a:ext cx="5545137" cy="647700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5E9E"/>
                </a:solidFill>
                <a:latin typeface="Cambria" pitchFamily="18" charset="0"/>
              </a:rPr>
              <a:t>ОБЩЕСТВЕННЫЕ НАБЛЮДАТЕЛИ</a:t>
            </a:r>
          </a:p>
        </p:txBody>
      </p:sp>
      <p:sp>
        <p:nvSpPr>
          <p:cNvPr id="11" name="Нашивка 10"/>
          <p:cNvSpPr/>
          <p:nvPr/>
        </p:nvSpPr>
        <p:spPr>
          <a:xfrm>
            <a:off x="5940797" y="4653136"/>
            <a:ext cx="2987675" cy="647700"/>
          </a:xfrm>
          <a:prstGeom prst="chevron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mbria" pitchFamily="18" charset="0"/>
              </a:rPr>
              <a:t>за 45 минут</a:t>
            </a:r>
          </a:p>
        </p:txBody>
      </p:sp>
      <p:sp>
        <p:nvSpPr>
          <p:cNvPr id="12" name="Нашивка 11"/>
          <p:cNvSpPr/>
          <p:nvPr/>
        </p:nvSpPr>
        <p:spPr>
          <a:xfrm>
            <a:off x="611345" y="5444008"/>
            <a:ext cx="5545137" cy="649287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5E9E"/>
                </a:solidFill>
                <a:latin typeface="Cambria" pitchFamily="18" charset="0"/>
              </a:rPr>
              <a:t>УЧАСТНИКИ </a:t>
            </a:r>
            <a:r>
              <a:rPr lang="ru-RU" b="1" dirty="0" smtClean="0">
                <a:solidFill>
                  <a:srgbClr val="005E9E"/>
                </a:solidFill>
                <a:latin typeface="Cambria" pitchFamily="18" charset="0"/>
              </a:rPr>
              <a:t>ЕГЭ</a:t>
            </a:r>
            <a:endParaRPr lang="ru-RU" b="1" dirty="0">
              <a:solidFill>
                <a:srgbClr val="005E9E"/>
              </a:solidFill>
              <a:latin typeface="Cambria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5940582" y="5444009"/>
            <a:ext cx="2987675" cy="649287"/>
          </a:xfrm>
          <a:prstGeom prst="chevron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mbria" pitchFamily="18" charset="0"/>
              </a:rPr>
              <a:t>за 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45 </a:t>
            </a:r>
            <a:r>
              <a:rPr lang="ru-RU" b="1" dirty="0">
                <a:solidFill>
                  <a:srgbClr val="0070C0"/>
                </a:solidFill>
                <a:latin typeface="Cambria" pitchFamily="18" charset="0"/>
              </a:rPr>
              <a:t>минут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251197" y="1772816"/>
            <a:ext cx="576263" cy="647700"/>
          </a:xfrm>
          <a:prstGeom prst="homePlate">
            <a:avLst>
              <a:gd name="adj" fmla="val 5599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15" name="Нашивка 14"/>
          <p:cNvSpPr/>
          <p:nvPr/>
        </p:nvSpPr>
        <p:spPr>
          <a:xfrm>
            <a:off x="611560" y="1772816"/>
            <a:ext cx="5545137" cy="647700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5E9E"/>
                </a:solidFill>
                <a:latin typeface="Cambria" pitchFamily="18" charset="0"/>
              </a:rPr>
              <a:t>РУКОВОДИТЕЛЬ </a:t>
            </a:r>
            <a:r>
              <a:rPr lang="ru-RU" b="1" dirty="0" smtClean="0">
                <a:solidFill>
                  <a:srgbClr val="005E9E"/>
                </a:solidFill>
                <a:latin typeface="Cambria" pitchFamily="18" charset="0"/>
              </a:rPr>
              <a:t>ППЭ</a:t>
            </a:r>
            <a:endParaRPr lang="ru-RU" b="1" dirty="0">
              <a:solidFill>
                <a:srgbClr val="005E9E"/>
              </a:solidFill>
              <a:latin typeface="Cambria" pitchFamily="18" charset="0"/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5940797" y="1772816"/>
            <a:ext cx="2987675" cy="647700"/>
          </a:xfrm>
          <a:prstGeom prst="chevron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mbria" pitchFamily="18" charset="0"/>
              </a:rPr>
              <a:t>за 2 часа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251197" y="3211760"/>
            <a:ext cx="568325" cy="649288"/>
          </a:xfrm>
          <a:prstGeom prst="homePlate">
            <a:avLst>
              <a:gd name="adj" fmla="val 5599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3</a:t>
            </a:r>
            <a:endParaRPr lang="ru-RU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251197" y="3932932"/>
            <a:ext cx="568325" cy="647700"/>
          </a:xfrm>
          <a:prstGeom prst="homePlate">
            <a:avLst>
              <a:gd name="adj" fmla="val 5599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4</a:t>
            </a:r>
            <a:endParaRPr lang="ru-RU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251197" y="4653136"/>
            <a:ext cx="568325" cy="647700"/>
          </a:xfrm>
          <a:prstGeom prst="homePlate">
            <a:avLst>
              <a:gd name="adj" fmla="val 5599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5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250983" y="5444009"/>
            <a:ext cx="568325" cy="649287"/>
          </a:xfrm>
          <a:prstGeom prst="homePlate">
            <a:avLst>
              <a:gd name="adj" fmla="val 5599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6</a:t>
            </a:r>
            <a:endParaRPr lang="ru-RU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250983" y="2492896"/>
            <a:ext cx="576263" cy="647700"/>
          </a:xfrm>
          <a:prstGeom prst="homePlate">
            <a:avLst>
              <a:gd name="adj" fmla="val 5599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2</a:t>
            </a:r>
            <a:endParaRPr lang="ru-RU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611346" y="2492896"/>
            <a:ext cx="5545137" cy="647700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 smtClean="0">
                <a:solidFill>
                  <a:srgbClr val="005E9E"/>
                </a:solidFill>
                <a:latin typeface="Cambria" pitchFamily="18" charset="0"/>
              </a:rPr>
              <a:t>ЧЛЕНЫ ГЭК</a:t>
            </a:r>
            <a:br>
              <a:rPr lang="ru-RU" b="1" dirty="0" smtClean="0">
                <a:solidFill>
                  <a:srgbClr val="005E9E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005E9E"/>
                </a:solidFill>
                <a:latin typeface="Cambria" pitchFamily="18" charset="0"/>
              </a:rPr>
              <a:t>(с экзаменационными материалами)</a:t>
            </a:r>
            <a:endParaRPr lang="ru-RU" dirty="0">
              <a:solidFill>
                <a:srgbClr val="005E9E"/>
              </a:solidFill>
              <a:latin typeface="Cambria" pitchFamily="18" charset="0"/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5940583" y="2492896"/>
            <a:ext cx="2987675" cy="647700"/>
          </a:xfrm>
          <a:prstGeom prst="chevron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mbria" pitchFamily="18" charset="0"/>
              </a:rPr>
              <a:t>за 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1 час 30 минут</a:t>
            </a:r>
            <a:endParaRPr lang="ru-RU" b="1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8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648072"/>
          </a:xfrm>
        </p:spPr>
        <p:txBody>
          <a:bodyPr/>
          <a:lstStyle/>
          <a:p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Подготовка к </a:t>
            </a:r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экзамену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6"/>
                </a:solidFill>
              </a:rPr>
              <a:t>Подготовить организаторов ППЭ к проведению ЕГЭ</a:t>
            </a:r>
          </a:p>
          <a:p>
            <a:r>
              <a:rPr lang="ru-RU" sz="1600" b="1" dirty="0">
                <a:solidFill>
                  <a:srgbClr val="005E9E"/>
                </a:solidFill>
                <a:latin typeface="Cambria" pitchFamily="18" charset="0"/>
              </a:rPr>
              <a:t>Ознакомить под  роспись со следующими материалами: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5E9E"/>
                </a:solidFill>
                <a:latin typeface="Cambria" pitchFamily="18" charset="0"/>
              </a:rPr>
              <a:t>нормативными </a:t>
            </a:r>
            <a:r>
              <a:rPr lang="ru-RU" sz="1600" b="1" dirty="0">
                <a:solidFill>
                  <a:srgbClr val="005E9E"/>
                </a:solidFill>
                <a:latin typeface="Cambria" pitchFamily="18" charset="0"/>
              </a:rPr>
              <a:t>правовыми документами, регламентирующими проведение ЕГЭ;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5E9E"/>
                </a:solidFill>
                <a:latin typeface="Cambria" pitchFamily="18" charset="0"/>
              </a:rPr>
              <a:t>инструкциями</a:t>
            </a:r>
            <a:r>
              <a:rPr lang="ru-RU" sz="1600" b="1" dirty="0">
                <a:solidFill>
                  <a:srgbClr val="005E9E"/>
                </a:solidFill>
                <a:latin typeface="Cambria" pitchFamily="18" charset="0"/>
              </a:rPr>
              <a:t>, определяющими порядок работы в </a:t>
            </a:r>
            <a:r>
              <a:rPr lang="ru-RU" sz="1600" b="1" dirty="0" smtClean="0">
                <a:solidFill>
                  <a:srgbClr val="005E9E"/>
                </a:solidFill>
                <a:latin typeface="Cambria" pitchFamily="18" charset="0"/>
              </a:rPr>
              <a:t>ППЭ;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5E9E"/>
                </a:solidFill>
                <a:latin typeface="Cambria" pitchFamily="18" charset="0"/>
              </a:rPr>
              <a:t>правилами </a:t>
            </a:r>
            <a:r>
              <a:rPr lang="ru-RU" sz="1600" b="1" dirty="0">
                <a:solidFill>
                  <a:srgbClr val="005E9E"/>
                </a:solidFill>
                <a:latin typeface="Cambria" pitchFamily="18" charset="0"/>
              </a:rPr>
              <a:t>заполнения бланков ЕГЭ участниками </a:t>
            </a:r>
            <a:r>
              <a:rPr lang="ru-RU" sz="1600" b="1" dirty="0" smtClean="0">
                <a:solidFill>
                  <a:srgbClr val="005E9E"/>
                </a:solidFill>
                <a:latin typeface="Cambria" pitchFamily="18" charset="0"/>
              </a:rPr>
              <a:t>ЕГЭ;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5E9E"/>
                </a:solidFill>
                <a:latin typeface="Cambria" pitchFamily="18" charset="0"/>
              </a:rPr>
              <a:t>порядком </a:t>
            </a:r>
            <a:r>
              <a:rPr lang="ru-RU" sz="1600" b="1" dirty="0">
                <a:solidFill>
                  <a:srgbClr val="005E9E"/>
                </a:solidFill>
                <a:latin typeface="Cambria" pitchFamily="18" charset="0"/>
              </a:rPr>
              <a:t>заполнения форм, ведомостей, протоколов</a:t>
            </a:r>
          </a:p>
          <a:p>
            <a:pPr marL="0" indent="0">
              <a:buNone/>
            </a:pPr>
            <a:endParaRPr lang="ru-RU" sz="18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6"/>
                </a:solidFill>
              </a:rPr>
              <a:t>Подготовить </a:t>
            </a:r>
            <a:r>
              <a:rPr lang="ru-RU" sz="1800" b="1" dirty="0">
                <a:solidFill>
                  <a:schemeClr val="accent6"/>
                </a:solidFill>
              </a:rPr>
              <a:t>документы к проведению </a:t>
            </a:r>
            <a:r>
              <a:rPr lang="ru-RU" sz="1800" b="1" dirty="0" smtClean="0">
                <a:solidFill>
                  <a:schemeClr val="accent6"/>
                </a:solidFill>
              </a:rPr>
              <a:t>ЕГЭ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5E9E"/>
                </a:solidFill>
                <a:latin typeface="Cambria" pitchFamily="18" charset="0"/>
              </a:rPr>
              <a:t>памятки </a:t>
            </a:r>
            <a:r>
              <a:rPr lang="ru-RU" sz="1600" b="1" dirty="0">
                <a:solidFill>
                  <a:srgbClr val="005E9E"/>
                </a:solidFill>
                <a:latin typeface="Cambria" pitchFamily="18" charset="0"/>
              </a:rPr>
              <a:t>с кодировкой образовательных организаций (форма ППЭ-16), используемые при заполнении бланка регистрации;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5E9E"/>
                </a:solidFill>
                <a:latin typeface="Cambria" pitchFamily="18" charset="0"/>
              </a:rPr>
              <a:t>черновики </a:t>
            </a:r>
            <a:r>
              <a:rPr lang="ru-RU" sz="1600" b="1" dirty="0">
                <a:solidFill>
                  <a:srgbClr val="005E9E"/>
                </a:solidFill>
                <a:latin typeface="Cambria" pitchFamily="18" charset="0"/>
              </a:rPr>
              <a:t>(по 2 листа на участника);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5E9E"/>
                </a:solidFill>
                <a:latin typeface="Cambria" pitchFamily="18" charset="0"/>
              </a:rPr>
              <a:t>инструкцию </a:t>
            </a:r>
            <a:r>
              <a:rPr lang="ru-RU" sz="1600" b="1" dirty="0">
                <a:solidFill>
                  <a:srgbClr val="005E9E"/>
                </a:solidFill>
                <a:latin typeface="Cambria" pitchFamily="18" charset="0"/>
              </a:rPr>
              <a:t>для участников ЕГЭ</a:t>
            </a:r>
          </a:p>
          <a:p>
            <a:pPr marL="0" indent="0">
              <a:buNone/>
            </a:pPr>
            <a:endParaRPr lang="ru-RU" sz="18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14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экзамена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83568" y="1939375"/>
            <a:ext cx="2218131" cy="942328"/>
          </a:xfrm>
          <a:prstGeom prst="roundRect">
            <a:avLst>
              <a:gd name="adj" fmla="val 25454"/>
            </a:avLst>
          </a:prstGeom>
          <a:ln>
            <a:solidFill>
              <a:schemeClr val="accent6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</a:pP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1,5 часа </a:t>
            </a:r>
            <a:r>
              <a:rPr lang="ru-RU" sz="15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5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начала экзамена получить от </a:t>
            </a:r>
            <a:r>
              <a:rPr lang="ru-RU" sz="15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членов ГЭК</a:t>
            </a:r>
            <a:endParaRPr lang="ru-RU" sz="15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186659" y="1671296"/>
            <a:ext cx="5151940" cy="709382"/>
          </a:xfrm>
          <a:prstGeom prst="roundRect">
            <a:avLst>
              <a:gd name="adj" fmla="val 25454"/>
            </a:avLst>
          </a:prstGeom>
          <a:ln>
            <a:solidFill>
              <a:schemeClr val="accent6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5646" tIns="57824" rIns="115646" bIns="57824" anchor="ctr">
            <a:spAutoFit/>
          </a:bodyPr>
          <a:lstStyle/>
          <a:p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доставочные </a:t>
            </a:r>
            <a:r>
              <a:rPr lang="ru-RU" sz="1600" b="1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спецпакеты</a:t>
            </a: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ЭМ </a:t>
            </a: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для направления в ГЭК замечаний 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192958" y="2473890"/>
            <a:ext cx="5112568" cy="422679"/>
          </a:xfrm>
          <a:prstGeom prst="roundRect">
            <a:avLst>
              <a:gd name="adj" fmla="val 25454"/>
            </a:avLst>
          </a:prstGeom>
          <a:ln>
            <a:solidFill>
              <a:schemeClr val="accent6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5646" tIns="57824" rIns="115646" bIns="57824" anchor="ctr">
            <a:spAutoFit/>
          </a:bodyPr>
          <a:lstStyle/>
          <a:p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пакет </a:t>
            </a: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руководителя 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ППЭ </a:t>
            </a:r>
            <a:endParaRPr lang="ru-RU" sz="16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212644" y="2966058"/>
            <a:ext cx="5151940" cy="422679"/>
          </a:xfrm>
          <a:prstGeom prst="roundRect">
            <a:avLst>
              <a:gd name="adj" fmla="val 25454"/>
            </a:avLst>
          </a:prstGeom>
          <a:ln>
            <a:solidFill>
              <a:schemeClr val="accent6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5646" tIns="57824" rIns="115646" bIns="57824" anchor="ctr">
            <a:spAutoFit/>
          </a:bodyPr>
          <a:lstStyle/>
          <a:p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дополнительные бланки ответов №2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07331" y="5999224"/>
            <a:ext cx="84248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Важно</a:t>
            </a:r>
            <a:r>
              <a:rPr lang="ru-RU" b="1" dirty="0" smtClean="0">
                <a:solidFill>
                  <a:srgbClr val="C00000"/>
                </a:solidFill>
              </a:rPr>
              <a:t>!!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Руководитель ППЭ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несет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персональную ответственность за соблюдение мер информационной безопасности </a:t>
            </a:r>
            <a:r>
              <a:rPr lang="ru-RU" b="1" i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проведения </a:t>
            </a:r>
            <a:r>
              <a:rPr lang="ru-RU" b="1" i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r>
              <a:rPr lang="ru-RU" b="1" i="1" dirty="0" smtClean="0">
                <a:solidFill>
                  <a:srgbClr val="FF33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в ППЭ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227498" y="3543766"/>
            <a:ext cx="8604695" cy="781057"/>
          </a:xfrm>
          <a:prstGeom prst="roundRect">
            <a:avLst>
              <a:gd name="adj" fmla="val 25454"/>
            </a:avLst>
          </a:prstGeom>
          <a:solidFill>
            <a:schemeClr val="bg1"/>
          </a:solidFill>
          <a:ln>
            <a:solidFill>
              <a:schemeClr val="accent6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5646" tIns="57824" rIns="115646" bIns="57824"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Принять ЭМ  по «Акту приёмки-передачи экзаменационных материалов» (форма ППЭ 09)</a:t>
            </a:r>
            <a:endParaRPr lang="ru-RU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259464" y="5177599"/>
            <a:ext cx="8604696" cy="781057"/>
          </a:xfrm>
          <a:prstGeom prst="roundRect">
            <a:avLst>
              <a:gd name="adj" fmla="val 25454"/>
            </a:avLst>
          </a:prstGeom>
          <a:ln>
            <a:solidFill>
              <a:schemeClr val="accent6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5646" tIns="57824" rIns="115646" bIns="57824" anchor="ctr">
            <a:spAutoFit/>
          </a:bodyPr>
          <a:lstStyle/>
          <a:p>
            <a:pPr algn="ctr"/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назначить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ответственного организатора </a:t>
            </a:r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аудитории, выдать ведомости (формы), </a:t>
            </a:r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направить организаторов всех категорий на рабочие </a:t>
            </a:r>
            <a:r>
              <a:rPr lang="ru-RU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места</a:t>
            </a:r>
            <a:endParaRPr lang="ru-RU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Левая фигурная скобка 12"/>
          <p:cNvSpPr/>
          <p:nvPr/>
        </p:nvSpPr>
        <p:spPr>
          <a:xfrm>
            <a:off x="2987824" y="1648078"/>
            <a:ext cx="112710" cy="1465844"/>
          </a:xfrm>
          <a:prstGeom prst="leftBrac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254898" y="4380261"/>
            <a:ext cx="8604696" cy="745220"/>
          </a:xfrm>
          <a:prstGeom prst="roundRect">
            <a:avLst>
              <a:gd name="adj" fmla="val 25454"/>
            </a:avLst>
          </a:prstGeom>
          <a:ln>
            <a:solidFill>
              <a:schemeClr val="accent6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5646" tIns="57824" rIns="115646" bIns="57824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Отметить явку организаторов  в  ППЭ</a:t>
            </a:r>
          </a:p>
          <a:p>
            <a:pPr algn="ctr"/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Заполнить форму ППЭ – 02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 обязательной отметкой о явке всех работников ППЭ)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0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04056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Организация входа участников ЕГЭ в ППЭ </a:t>
            </a:r>
            <a:r>
              <a:rPr lang="ru-RU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599420"/>
            <a:ext cx="8229600" cy="452674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6"/>
                </a:solidFill>
              </a:rPr>
              <a:t>За 45 минут до начала экзамена</a:t>
            </a:r>
            <a:endParaRPr lang="ru-RU" sz="20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accent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570" y="1983462"/>
            <a:ext cx="7920880" cy="915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/>
                </a:solidFill>
              </a:rPr>
              <a:t>1 проверка – паспортный контроль</a:t>
            </a:r>
          </a:p>
          <a:p>
            <a:pPr algn="ctr"/>
            <a:r>
              <a:rPr lang="ru-RU" sz="2000" b="1" dirty="0" smtClean="0">
                <a:solidFill>
                  <a:schemeClr val="accent6"/>
                </a:solidFill>
              </a:rPr>
              <a:t>организатор на входе в ППЭ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39752" y="2686664"/>
            <a:ext cx="6696744" cy="6704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роверяет документ, удостоверяющий личность участника ЕГЭ, наличие его в списке распределения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6337" y="4051839"/>
            <a:ext cx="7875113" cy="896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accent6"/>
                </a:solidFill>
              </a:rPr>
              <a:t>2 </a:t>
            </a:r>
            <a:r>
              <a:rPr lang="ru-RU" sz="2000" b="1" dirty="0">
                <a:solidFill>
                  <a:schemeClr val="accent6"/>
                </a:solidFill>
              </a:rPr>
              <a:t>проверка – </a:t>
            </a:r>
            <a:r>
              <a:rPr lang="ru-RU" sz="2000" b="1" dirty="0" err="1" smtClean="0">
                <a:solidFill>
                  <a:schemeClr val="accent6"/>
                </a:solidFill>
              </a:rPr>
              <a:t>металлодетектор</a:t>
            </a:r>
            <a:endParaRPr lang="ru-RU" sz="2000" b="1" dirty="0">
              <a:solidFill>
                <a:schemeClr val="accent6"/>
              </a:solidFill>
            </a:endParaRPr>
          </a:p>
          <a:p>
            <a:pPr lvl="0" algn="ctr"/>
            <a:r>
              <a:rPr lang="ru-RU" sz="2000" b="1" dirty="0" smtClean="0">
                <a:solidFill>
                  <a:schemeClr val="accent6"/>
                </a:solidFill>
              </a:rPr>
              <a:t>сотрудник полиции</a:t>
            </a:r>
            <a:endParaRPr lang="ru-RU" sz="2000" b="1" dirty="0">
              <a:solidFill>
                <a:schemeClr val="accent6"/>
              </a:solidFill>
            </a:endParaRPr>
          </a:p>
          <a:p>
            <a:pPr lvl="0"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39752" y="4831251"/>
            <a:ext cx="6696744" cy="6704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</a:t>
            </a:r>
            <a:r>
              <a:rPr lang="ru-RU" sz="2000" b="1" dirty="0" smtClean="0">
                <a:solidFill>
                  <a:schemeClr val="tx1"/>
                </a:solidFill>
              </a:rPr>
              <a:t>ри срабатывании сигнала предлагает выложить металлические предметы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605" y="3366777"/>
            <a:ext cx="8061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в случае отсутствия у участника ЕГЭ документа,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его личность ПИСЬМЕННО подтверждает сопровождающий в форме ППЭ-20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3177" y="5732929"/>
            <a:ext cx="6460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в случае отказа выполнить требования сотрудника полиции,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</a:rPr>
              <a:t>у</a:t>
            </a:r>
            <a:r>
              <a:rPr lang="ru-RU" sz="1600" b="1" dirty="0" smtClean="0">
                <a:solidFill>
                  <a:srgbClr val="C00000"/>
                </a:solidFill>
              </a:rPr>
              <a:t>частник ЕГЭ не допускается к экзамену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800" b="1" spc="50" dirty="0" smtClean="0">
                <a:ln w="11430"/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</a:t>
            </a:r>
            <a:r>
              <a:rPr lang="ru-RU" sz="2800" b="1" spc="50" dirty="0">
                <a:ln w="11430"/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позднее, чем за 15 минут до начала экзамена</a:t>
            </a:r>
            <a:br>
              <a:rPr lang="ru-RU" sz="2800" b="1" spc="50" dirty="0">
                <a:ln w="11430"/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28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ыдать</a:t>
            </a:r>
            <a:r>
              <a:rPr lang="en-US" sz="28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ответственным организаторам </a:t>
            </a:r>
          </a:p>
          <a:p>
            <a:pPr marL="0" indent="0">
              <a:buNone/>
              <a:defRPr/>
            </a:pPr>
            <a:r>
              <a:rPr lang="ru-RU" sz="2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комплекты ЭМ на каждую аудиторию</a:t>
            </a:r>
            <a:r>
              <a:rPr lang="ru-RU" sz="28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  <a:defRPr/>
            </a:pPr>
            <a:endParaRPr lang="ru-RU" sz="2800" b="1" u="sng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ru-RU" sz="2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доставочные </a:t>
            </a:r>
            <a:r>
              <a:rPr lang="ru-RU" sz="28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пакеты </a:t>
            </a:r>
          </a:p>
          <a:p>
            <a:pPr defTabSz="1028700" eaLnBrk="0" hangingPunct="0">
              <a:tabLst>
                <a:tab pos="130175" algn="l"/>
              </a:tabLst>
              <a:defRPr/>
            </a:pPr>
            <a:r>
              <a:rPr lang="ru-RU" sz="28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дополнительные </a:t>
            </a:r>
            <a:r>
              <a:rPr lang="ru-RU" sz="2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бланки №</a:t>
            </a:r>
            <a:r>
              <a:rPr lang="ru-RU" sz="28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28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028700" eaLnBrk="0" hangingPunct="0">
              <a:tabLst>
                <a:tab pos="130175" algn="l"/>
              </a:tabLst>
              <a:defRPr/>
            </a:pPr>
            <a:r>
              <a:rPr lang="ru-RU" sz="2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формы для направления в ГЭК замечаний о нарушениях проведения </a:t>
            </a:r>
            <a:r>
              <a:rPr lang="ru-RU" sz="28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ЕГЭ</a:t>
            </a:r>
            <a:endParaRPr lang="ru-RU" sz="28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59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39552" y="2060848"/>
            <a:ext cx="8208912" cy="2088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282" y="1124744"/>
            <a:ext cx="868995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dirty="0">
                <a:solidFill>
                  <a:srgbClr val="FF00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ачитать краткую инструкцию для участников ЕГЭ</a:t>
            </a:r>
          </a:p>
          <a:p>
            <a:pPr marL="514350"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b="1" dirty="0" smtClean="0">
                <a:solidFill>
                  <a:srgbClr val="FF0000"/>
                </a:solidFill>
              </a:rPr>
              <a:t>сообщить о ведении видеонаблюдения в аудитории</a:t>
            </a:r>
          </a:p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</a:p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НАЧАЛО ЭКЗАМЕНА</a:t>
            </a:r>
          </a:p>
          <a:p>
            <a:pPr marL="800100" indent="-3429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проверить правильность заполнения регистрационных полей бланков участниками ЕГЭ;</a:t>
            </a:r>
          </a:p>
          <a:p>
            <a:pPr marL="800100" indent="-3429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проверить соответствие данных участника ЕГЭ в бланке регистрации и документе, удостоверяющем личность;</a:t>
            </a:r>
          </a:p>
          <a:p>
            <a:pPr marL="800100" indent="-28575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следить за порядком в аудитории во время экзамена</a:t>
            </a:r>
          </a:p>
          <a:p>
            <a:pPr marL="800100" indent="-342900">
              <a:spcBef>
                <a:spcPct val="20000"/>
              </a:spcBef>
              <a:buClr>
                <a:schemeClr val="tx1"/>
              </a:buClr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653136"/>
            <a:ext cx="8748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2" indent="0" algn="just">
              <a:buFont typeface="Arial" charset="0"/>
              <a:buNone/>
            </a:pPr>
            <a:r>
              <a:rPr lang="ru-RU" b="1" dirty="0">
                <a:solidFill>
                  <a:schemeClr val="accent6"/>
                </a:solidFill>
              </a:rPr>
              <a:t>Разрешенные дополнительные устройства и материалы:</a:t>
            </a:r>
          </a:p>
          <a:p>
            <a:pPr marL="800100" lvl="2" indent="0" algn="just">
              <a:buFont typeface="Arial" charset="0"/>
              <a:buNone/>
            </a:pPr>
            <a:r>
              <a:rPr lang="ru-RU" b="1" dirty="0">
                <a:solidFill>
                  <a:schemeClr val="accent6"/>
                </a:solidFill>
              </a:rPr>
              <a:t>математика</a:t>
            </a:r>
            <a:r>
              <a:rPr lang="ru-RU" dirty="0">
                <a:solidFill>
                  <a:schemeClr val="accent6"/>
                </a:solidFill>
              </a:rPr>
              <a:t> – линейка</a:t>
            </a:r>
          </a:p>
          <a:p>
            <a:pPr marL="800100" lvl="2" indent="0" algn="just">
              <a:buFont typeface="Arial" charset="0"/>
              <a:buNone/>
            </a:pPr>
            <a:r>
              <a:rPr lang="ru-RU" b="1" dirty="0">
                <a:solidFill>
                  <a:schemeClr val="accent6"/>
                </a:solidFill>
              </a:rPr>
              <a:t>физика</a:t>
            </a:r>
            <a:r>
              <a:rPr lang="ru-RU" dirty="0">
                <a:solidFill>
                  <a:schemeClr val="accent6"/>
                </a:solidFill>
              </a:rPr>
              <a:t> – линейка и непрограммируемый калькулятор</a:t>
            </a:r>
            <a:br>
              <a:rPr lang="ru-RU" dirty="0">
                <a:solidFill>
                  <a:schemeClr val="accent6"/>
                </a:solidFill>
              </a:rPr>
            </a:br>
            <a:r>
              <a:rPr lang="ru-RU" b="1" dirty="0">
                <a:solidFill>
                  <a:schemeClr val="accent6"/>
                </a:solidFill>
              </a:rPr>
              <a:t>химия</a:t>
            </a:r>
            <a:r>
              <a:rPr lang="ru-RU" dirty="0">
                <a:solidFill>
                  <a:schemeClr val="accent6"/>
                </a:solidFill>
              </a:rPr>
              <a:t> – непрограммируемый калькулятор</a:t>
            </a:r>
          </a:p>
          <a:p>
            <a:pPr marL="800100" lvl="2" indent="0" algn="just">
              <a:buFont typeface="Arial" charset="0"/>
              <a:buNone/>
            </a:pPr>
            <a:r>
              <a:rPr lang="ru-RU" b="1" dirty="0">
                <a:solidFill>
                  <a:schemeClr val="accent6"/>
                </a:solidFill>
              </a:rPr>
              <a:t>география</a:t>
            </a:r>
            <a:r>
              <a:rPr lang="ru-RU" dirty="0">
                <a:solidFill>
                  <a:schemeClr val="accent6"/>
                </a:solidFill>
              </a:rPr>
              <a:t> – линейка, транспортир, непрограммируемый калькулятор</a:t>
            </a:r>
          </a:p>
        </p:txBody>
      </p:sp>
    </p:spTree>
    <p:extLst>
      <p:ext uri="{BB962C8B-B14F-4D97-AF65-F5344CB8AC3E}">
        <p14:creationId xmlns:p14="http://schemas.microsoft.com/office/powerpoint/2010/main" val="308844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3388592" cy="4921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2025264" y="1833183"/>
            <a:ext cx="7102549" cy="4536504"/>
            <a:chOff x="4716016" y="1857375"/>
            <a:chExt cx="4294188" cy="3071813"/>
          </a:xfrm>
        </p:grpSpPr>
        <p:pic>
          <p:nvPicPr>
            <p:cNvPr id="6" name="Picture 3" descr="E:\Презентации\2008\13-14 марта\RUS_01_2007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1857375"/>
              <a:ext cx="4294188" cy="30718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8250" y="2071688"/>
              <a:ext cx="150813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8" descr="Бланки ЕГЭ 2009 проект10_в приказ_штрихкоды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288" y="2271872"/>
            <a:ext cx="3556833" cy="5170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9" descr="Бланки ЕГЭ 2009 проект10_в приказ_штрихкоды_2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8512" y="3257398"/>
            <a:ext cx="3168117" cy="4605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403874" y="949779"/>
            <a:ext cx="5472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/>
                </a:solidFill>
                <a:latin typeface="Cambria" pitchFamily="18" charset="0"/>
              </a:rPr>
              <a:t>Содержание </a:t>
            </a:r>
            <a:r>
              <a:rPr lang="ru-RU" sz="2800" b="1" dirty="0" smtClean="0">
                <a:solidFill>
                  <a:schemeClr val="accent6"/>
                </a:solidFill>
                <a:latin typeface="Cambria" pitchFamily="18" charset="0"/>
              </a:rPr>
              <a:t>индивидуального комплекта </a:t>
            </a:r>
            <a:endParaRPr lang="ru-RU" sz="2800" b="1" dirty="0">
              <a:solidFill>
                <a:schemeClr val="accent6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57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052737"/>
            <a:ext cx="7772400" cy="504056"/>
          </a:xfrm>
        </p:spPr>
        <p:txBody>
          <a:bodyPr/>
          <a:lstStyle/>
          <a:p>
            <a:r>
              <a:rPr lang="ru-RU" sz="2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Возможные ситуации в </a:t>
            </a:r>
            <a:r>
              <a:rPr lang="ru-RU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аудитории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79512" y="1556793"/>
            <a:ext cx="8769665" cy="4248471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b="1" kern="0" dirty="0" smtClean="0">
                <a:solidFill>
                  <a:schemeClr val="accent6"/>
                </a:solidFill>
              </a:rPr>
              <a:t>УДАЛЕНИЕ В СЛУЧАЕ НАРУШЕНИЯ ПОРЯДКА ПРОВЕДЕНИЯ ЕГЭ:</a:t>
            </a:r>
          </a:p>
          <a:p>
            <a:pPr lvl="4" indent="-261938" fontAlgn="auto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u-RU" b="1" kern="0" dirty="0" smtClean="0"/>
              <a:t>ППЭ-05</a:t>
            </a:r>
          </a:p>
          <a:p>
            <a:pPr lvl="4" indent="-261938" fontAlgn="auto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u-RU" b="1" kern="0" dirty="0" smtClean="0"/>
              <a:t>Отметка в бланке регистрации и </a:t>
            </a:r>
            <a:r>
              <a:rPr lang="ru-RU" b="1" u="sng" kern="0" dirty="0" smtClean="0"/>
              <a:t>подпись</a:t>
            </a:r>
            <a:r>
              <a:rPr lang="ru-RU" b="1" kern="0" dirty="0" smtClean="0"/>
              <a:t> организатора</a:t>
            </a:r>
          </a:p>
          <a:p>
            <a:pPr lvl="4" indent="-261938" fontAlgn="auto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u-RU" b="1" u="sng" kern="0" dirty="0" smtClean="0"/>
              <a:t>Подпись</a:t>
            </a:r>
            <a:r>
              <a:rPr lang="ru-RU" b="1" kern="0" dirty="0" smtClean="0"/>
              <a:t> участника в форме ППЭ-05</a:t>
            </a:r>
          </a:p>
          <a:p>
            <a:pPr lvl="4" indent="-261938" fontAlgn="auto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u-RU" b="1" kern="0" dirty="0" smtClean="0"/>
              <a:t>ППЭ-21 (подпись члена ГЭК)</a:t>
            </a:r>
          </a:p>
          <a:p>
            <a:pPr marL="342900" lvl="4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kern="0" dirty="0" smtClean="0">
                <a:solidFill>
                  <a:schemeClr val="accent6"/>
                </a:solidFill>
              </a:rPr>
              <a:t>НЕ ЗАКОНЧИЛ ПО УВАЖИТЕЛЬНОЙ ПРИЧИНЕ</a:t>
            </a:r>
            <a:r>
              <a:rPr lang="ru-RU" sz="1800" b="1" kern="0" dirty="0" smtClean="0">
                <a:solidFill>
                  <a:srgbClr val="005E9E"/>
                </a:solidFill>
              </a:rPr>
              <a:t>:</a:t>
            </a:r>
          </a:p>
          <a:p>
            <a:pPr lvl="4" indent="-261938" fontAlgn="auto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u-RU" b="1" kern="0" dirty="0" smtClean="0"/>
              <a:t>ППЭ-05</a:t>
            </a:r>
          </a:p>
          <a:p>
            <a:pPr lvl="4" indent="-261938" fontAlgn="auto">
              <a:spcAft>
                <a:spcPts val="0"/>
              </a:spcAft>
              <a:buFont typeface="Arial" pitchFamily="34" charset="0"/>
              <a:buBlip>
                <a:blip r:embed="rId2"/>
              </a:buBlip>
              <a:tabLst>
                <a:tab pos="1163638" algn="l"/>
              </a:tabLst>
              <a:defRPr/>
            </a:pPr>
            <a:r>
              <a:rPr lang="ru-RU" b="1" kern="0" dirty="0" smtClean="0"/>
              <a:t>Отметка в бланке регистрации</a:t>
            </a:r>
            <a:r>
              <a:rPr lang="en-US" b="1" kern="0" dirty="0" smtClean="0"/>
              <a:t> </a:t>
            </a:r>
            <a:r>
              <a:rPr lang="ru-RU" b="1" kern="0" dirty="0" smtClean="0"/>
              <a:t>и </a:t>
            </a:r>
            <a:r>
              <a:rPr lang="ru-RU" b="1" u="sng" kern="0" dirty="0" smtClean="0"/>
              <a:t>подпись</a:t>
            </a:r>
            <a:r>
              <a:rPr lang="ru-RU" b="1" kern="0" dirty="0" smtClean="0"/>
              <a:t> организатора</a:t>
            </a:r>
          </a:p>
          <a:p>
            <a:pPr lvl="4" indent="-261938" fontAlgn="auto">
              <a:spcAft>
                <a:spcPts val="0"/>
              </a:spcAft>
              <a:buFont typeface="Arial" charset="0"/>
              <a:buBlip>
                <a:blip r:embed="rId2"/>
              </a:buBlip>
              <a:defRPr/>
            </a:pPr>
            <a:r>
              <a:rPr lang="ru-RU" b="1" u="sng" kern="0" dirty="0" smtClean="0"/>
              <a:t>Подпись</a:t>
            </a:r>
            <a:r>
              <a:rPr lang="ru-RU" b="1" kern="0" dirty="0" smtClean="0"/>
              <a:t> участника в форме ППЭ-05</a:t>
            </a:r>
          </a:p>
          <a:p>
            <a:pPr lvl="4" indent="-261938" fontAlgn="auto">
              <a:spcAft>
                <a:spcPts val="0"/>
              </a:spcAft>
              <a:buFont typeface="Arial" charset="0"/>
              <a:buBlip>
                <a:blip r:embed="rId2"/>
              </a:buBlip>
              <a:defRPr/>
            </a:pPr>
            <a:r>
              <a:rPr lang="ru-RU" sz="1800" b="1" kern="0" dirty="0" smtClean="0"/>
              <a:t>ППЭ-22 (подпись члена ГЭК, подпись медработника)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800" b="1" kern="0" dirty="0" smtClean="0">
                <a:solidFill>
                  <a:schemeClr val="accent6"/>
                </a:solidFill>
              </a:rPr>
              <a:t>ВЫХОД ИЗ АУДИТОРИИ (В ТУАЛЕТ, В МЕДИЦИНСКУЮ КОМНАТУ)</a:t>
            </a:r>
          </a:p>
          <a:p>
            <a:pPr marL="2062163" indent="-266700" algn="just">
              <a:buFont typeface="Arial" pitchFamily="34" charset="0"/>
              <a:buBlip>
                <a:blip r:embed="rId2"/>
              </a:buBlip>
              <a:defRPr/>
            </a:pPr>
            <a:r>
              <a:rPr lang="ru-RU" sz="1400" b="1" kern="0" dirty="0" smtClean="0"/>
              <a:t>оставить бланки ЕГЭ на рабочем столе</a:t>
            </a:r>
          </a:p>
          <a:p>
            <a:pPr marL="2062163" indent="-266700" algn="just">
              <a:buFont typeface="Arial" pitchFamily="34" charset="0"/>
              <a:buBlip>
                <a:blip r:embed="rId2"/>
              </a:buBlip>
              <a:defRPr/>
            </a:pPr>
            <a:r>
              <a:rPr lang="ru-RU" sz="1400" b="1" kern="0" dirty="0" smtClean="0"/>
              <a:t>строго по одному участнику экзамена</a:t>
            </a:r>
          </a:p>
          <a:p>
            <a:pPr marL="2062163" indent="-266700" algn="just">
              <a:buFont typeface="Arial" pitchFamily="34" charset="0"/>
              <a:buBlip>
                <a:blip r:embed="rId2"/>
              </a:buBlip>
              <a:defRPr/>
            </a:pPr>
            <a:r>
              <a:rPr lang="ru-RU" sz="1400" b="1" kern="0" dirty="0" smtClean="0"/>
              <a:t>в сопровождении одного из дежурных по этажу</a:t>
            </a:r>
            <a:r>
              <a:rPr lang="ru-RU" b="1" i="1" kern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589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58" y="1196752"/>
            <a:ext cx="9166944" cy="2736304"/>
          </a:xfrm>
          <a:prstGeom prst="roundRect">
            <a:avLst>
              <a:gd name="adj" fmla="val 16667"/>
            </a:avLst>
          </a:prstGeom>
          <a:ln>
            <a:solidFill>
              <a:schemeClr val="accent6"/>
            </a:solidFill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2800" b="1" dirty="0">
              <a:solidFill>
                <a:srgbClr val="A5002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1427803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</a:rPr>
              <a:t>Завершение экзамена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420920" y="2117321"/>
            <a:ext cx="8183527" cy="2286246"/>
          </a:xfrm>
          <a:prstGeom prst="roundRect">
            <a:avLst>
              <a:gd name="adj" fmla="val 25454"/>
            </a:avLst>
          </a:prstGeom>
          <a:ln>
            <a:solidFill>
              <a:schemeClr val="accent6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5646" tIns="57824" rIns="115646" bIns="57824" anchor="ctr">
            <a:spAutoFit/>
          </a:bodyPr>
          <a:lstStyle/>
          <a:p>
            <a:pPr indent="514350">
              <a:buFont typeface="Arial" pitchFamily="34" charset="0"/>
              <a:buChar char="•"/>
              <a:tabLst>
                <a:tab pos="263525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30 минут и за 5 минут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окончания экзамена</a:t>
            </a:r>
          </a:p>
          <a:p>
            <a:pPr indent="514350">
              <a:tabLst>
                <a:tab pos="263525" algn="l"/>
              </a:tabLs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уведомить об этом участников ЕГЭ;</a:t>
            </a:r>
          </a:p>
          <a:p>
            <a:pPr marL="514350" indent="-514350">
              <a:buFont typeface="Arial" pitchFamily="34" charset="0"/>
              <a:buChar char="•"/>
              <a:tabLst>
                <a:tab pos="263525" algn="l"/>
              </a:tabLs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отметить неявку участников ЕГЭ в форме ППЭ-05;</a:t>
            </a:r>
          </a:p>
          <a:p>
            <a:pPr marL="514350" indent="-514350">
              <a:buFont typeface="Arial" pitchFamily="34" charset="0"/>
              <a:buChar char="•"/>
              <a:tabLst>
                <a:tab pos="263525" algn="l"/>
              </a:tabLs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объявить об окончании экзамена в центре видимости камеры видеонаблюдения;</a:t>
            </a:r>
          </a:p>
          <a:p>
            <a:pPr marL="514350" indent="-514350">
              <a:buFont typeface="Arial" pitchFamily="34" charset="0"/>
              <a:buChar char="•"/>
              <a:tabLst>
                <a:tab pos="263525" algn="l"/>
              </a:tabLs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произвести сбор ЭМ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2" y="4851243"/>
            <a:ext cx="7344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Организатор в аудитории: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 объявляет на видеокамеру все данные ведомости ППЭ-05 (предмет, кол-во участников, ЭМ, время);</a:t>
            </a:r>
          </a:p>
          <a:p>
            <a:pPr marL="457200" indent="-400050">
              <a:buFont typeface="Arial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</a:rPr>
              <a:t>д</a:t>
            </a:r>
            <a:r>
              <a:rPr lang="ru-RU" sz="2000" b="1" dirty="0" smtClean="0">
                <a:solidFill>
                  <a:srgbClr val="C00000"/>
                </a:solidFill>
              </a:rPr>
              <a:t>емонстрирует запечатанные возвратные пакеты с ЭМ участников ЕГЭ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519227" y="5589240"/>
            <a:ext cx="79596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 dirty="0">
                <a:solidFill>
                  <a:srgbClr val="FF0000"/>
                </a:solidFill>
                <a:latin typeface="+mn-lt"/>
              </a:rPr>
              <a:t>Важно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!!!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+mn-lt"/>
              </a:rPr>
              <a:t>Документы по каждому экзамену готовятся для сдачи ОТДЕЛЬНО </a:t>
            </a:r>
            <a:endParaRPr lang="ru-RU" sz="2000" dirty="0">
              <a:latin typeface="+mn-lt"/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689460" y="5229200"/>
            <a:ext cx="7619225" cy="0"/>
          </a:xfrm>
          <a:prstGeom prst="line">
            <a:avLst/>
          </a:prstGeom>
          <a:ln>
            <a:solidFill>
              <a:schemeClr val="accent6"/>
            </a:solidFill>
            <a:headEnd/>
            <a:tailEnd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79512" y="1662530"/>
            <a:ext cx="8639122" cy="3038840"/>
          </a:xfrm>
          <a:prstGeom prst="roundRect">
            <a:avLst>
              <a:gd name="adj" fmla="val 25454"/>
            </a:avLst>
          </a:prstGeom>
          <a:ln>
            <a:solidFill>
              <a:schemeClr val="accent6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5646" tIns="57824" rIns="115646" bIns="57824" anchor="ctr">
            <a:spAutoFit/>
          </a:bodyPr>
          <a:lstStyle/>
          <a:p>
            <a:pPr lvl="0">
              <a:tabLst>
                <a:tab pos="263525" algn="l"/>
              </a:tabLst>
            </a:pPr>
            <a:r>
              <a:rPr lang="ru-RU" b="1" u="sng" dirty="0" smtClean="0">
                <a:solidFill>
                  <a:schemeClr val="accent6"/>
                </a:solidFill>
                <a:cs typeface="Times New Roman" pitchFamily="18" charset="0"/>
              </a:rPr>
              <a:t>ЭКЗАМЕНАЦИОННЫЕ МАТЕРИАЛЫ УЧАСТНИКОВ ЕГЭ</a:t>
            </a:r>
          </a:p>
          <a:p>
            <a:pPr marL="342900" lvl="0" indent="-342900">
              <a:buFont typeface="Wingdings" pitchFamily="2" charset="2"/>
              <a:buChar char="§"/>
              <a:tabLst>
                <a:tab pos="263525" algn="l"/>
              </a:tabLst>
            </a:pPr>
            <a:r>
              <a:rPr lang="ru-RU" b="1" dirty="0" smtClean="0">
                <a:solidFill>
                  <a:schemeClr val="accent6"/>
                </a:solidFill>
                <a:cs typeface="Times New Roman" pitchFamily="18" charset="0"/>
              </a:rPr>
              <a:t>возвратные </a:t>
            </a:r>
            <a:r>
              <a:rPr lang="ru-RU" b="1" dirty="0">
                <a:solidFill>
                  <a:schemeClr val="accent6"/>
                </a:solidFill>
                <a:cs typeface="Times New Roman" pitchFamily="18" charset="0"/>
              </a:rPr>
              <a:t>доставочные пакеты с бланками участников ЕГЭ (в том числе с </a:t>
            </a:r>
            <a:r>
              <a:rPr lang="ru-RU" b="1" dirty="0" smtClean="0">
                <a:solidFill>
                  <a:schemeClr val="accent6"/>
                </a:solidFill>
                <a:cs typeface="Times New Roman" pitchFamily="18" charset="0"/>
              </a:rPr>
              <a:t>доп. </a:t>
            </a:r>
            <a:r>
              <a:rPr lang="ru-RU" b="1" dirty="0">
                <a:solidFill>
                  <a:schemeClr val="accent6"/>
                </a:solidFill>
                <a:cs typeface="Times New Roman" pitchFamily="18" charset="0"/>
              </a:rPr>
              <a:t>бланками ответов № 2);</a:t>
            </a:r>
          </a:p>
          <a:p>
            <a:pPr marL="342900" lvl="0" indent="-342900">
              <a:buFont typeface="Wingdings" pitchFamily="2" charset="2"/>
              <a:buChar char="§"/>
              <a:tabLst>
                <a:tab pos="263525" algn="l"/>
              </a:tabLst>
            </a:pPr>
            <a:r>
              <a:rPr lang="ru-RU" b="1" dirty="0">
                <a:solidFill>
                  <a:schemeClr val="accent6"/>
                </a:solidFill>
                <a:cs typeface="Times New Roman" pitchFamily="18" charset="0"/>
              </a:rPr>
              <a:t>неиспользованные доставочные </a:t>
            </a:r>
            <a:r>
              <a:rPr lang="ru-RU" b="1" dirty="0" smtClean="0">
                <a:solidFill>
                  <a:schemeClr val="accent6"/>
                </a:solidFill>
                <a:cs typeface="Times New Roman" pitchFamily="18" charset="0"/>
              </a:rPr>
              <a:t>пакеты с ИК;</a:t>
            </a:r>
            <a:endParaRPr lang="ru-RU" b="1" dirty="0">
              <a:solidFill>
                <a:schemeClr val="accent6"/>
              </a:solidFill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§"/>
              <a:tabLst>
                <a:tab pos="263525" algn="l"/>
              </a:tabLst>
            </a:pPr>
            <a:r>
              <a:rPr lang="ru-RU" b="1" dirty="0">
                <a:solidFill>
                  <a:schemeClr val="accent6"/>
                </a:solidFill>
                <a:cs typeface="Times New Roman" pitchFamily="18" charset="0"/>
              </a:rPr>
              <a:t>неиспользованные </a:t>
            </a:r>
            <a:r>
              <a:rPr lang="ru-RU" b="1" dirty="0" smtClean="0">
                <a:solidFill>
                  <a:schemeClr val="accent6"/>
                </a:solidFill>
                <a:cs typeface="Times New Roman" pitchFamily="18" charset="0"/>
              </a:rPr>
              <a:t>ИК;</a:t>
            </a:r>
            <a:endParaRPr lang="ru-RU" b="1" dirty="0">
              <a:solidFill>
                <a:schemeClr val="accent6"/>
              </a:solidFill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  <a:tabLst>
                <a:tab pos="263525" algn="l"/>
              </a:tabLst>
            </a:pPr>
            <a:r>
              <a:rPr lang="ru-RU" b="1" dirty="0" smtClean="0">
                <a:solidFill>
                  <a:schemeClr val="accent6"/>
                </a:solidFill>
                <a:cs typeface="Times New Roman" pitchFamily="18" charset="0"/>
              </a:rPr>
              <a:t>ИК испорченные </a:t>
            </a:r>
            <a:r>
              <a:rPr lang="ru-RU" b="1" dirty="0">
                <a:solidFill>
                  <a:schemeClr val="accent6"/>
                </a:solidFill>
                <a:cs typeface="Times New Roman" pitchFamily="18" charset="0"/>
              </a:rPr>
              <a:t>или имеющие полиграфические дефекты; </a:t>
            </a:r>
            <a:endParaRPr lang="ru-RU" b="1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  <a:tabLst>
                <a:tab pos="263525" algn="l"/>
              </a:tabLst>
            </a:pPr>
            <a:r>
              <a:rPr lang="ru-RU" b="1" dirty="0">
                <a:solidFill>
                  <a:schemeClr val="accent6"/>
                </a:solidFill>
                <a:cs typeface="Times New Roman" pitchFamily="18" charset="0"/>
              </a:rPr>
              <a:t>пакеты с использованными </a:t>
            </a:r>
            <a:r>
              <a:rPr lang="ru-RU" b="1" dirty="0" smtClean="0">
                <a:solidFill>
                  <a:schemeClr val="accent6"/>
                </a:solidFill>
                <a:cs typeface="Times New Roman" pitchFamily="18" charset="0"/>
              </a:rPr>
              <a:t>КИМ</a:t>
            </a:r>
          </a:p>
          <a:p>
            <a:pPr marL="342900" indent="-342900">
              <a:buFont typeface="Wingdings" pitchFamily="2" charset="2"/>
              <a:buChar char="§"/>
              <a:tabLst>
                <a:tab pos="263525" algn="l"/>
              </a:tabLst>
            </a:pPr>
            <a:r>
              <a:rPr lang="ru-RU" b="1" dirty="0" smtClean="0">
                <a:solidFill>
                  <a:schemeClr val="accent6"/>
                </a:solidFill>
                <a:cs typeface="Times New Roman" pitchFamily="18" charset="0"/>
              </a:rPr>
              <a:t>конверты с формами для направления в ГЭК замечаний о нарушениях процедуры проведения ЕГЭ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85457" y="917315"/>
            <a:ext cx="7715283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Передача документов руководителю ППЭ</a:t>
            </a:r>
            <a:endParaRPr lang="ru-RU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9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640960" cy="115212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Нормативные правовые акты</a:t>
            </a:r>
            <a:br>
              <a:rPr lang="ru-RU" sz="2400" b="1" dirty="0" smtClean="0">
                <a:solidFill>
                  <a:srgbClr val="000099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Федеральные документы</a:t>
            </a:r>
            <a:endParaRPr lang="ru-RU" sz="2400" b="1" dirty="0">
              <a:solidFill>
                <a:srgbClr val="000099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74848" y="2871746"/>
            <a:ext cx="8229600" cy="62926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ru-RU" sz="2600" b="1" kern="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73357" y="3501008"/>
            <a:ext cx="8712968" cy="324036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ru-RU" sz="20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b="1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3000372"/>
            <a:ext cx="8429684" cy="8051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Порядок аккредитации общественных наблюдателей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(от 28.06.2013 № 491)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2000240"/>
            <a:ext cx="8429684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Федеральный закон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«Об образовании в Российской Федерации» от 29.12.2012 № 273-ФЗ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3997130"/>
            <a:ext cx="8429684" cy="13760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Приказ  Министерства образования и науки Российской Федерации от 26.12.2013 №1400 «Об утверждении Порядка проведения государственной итоговой аттестации по образовательным программам среднего общего образования».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4000062"/>
            <a:ext cx="8429684" cy="13760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Приказ  Министерства образования и науки Российской Федерации от 26.12.2013 №1400 «Об утверждении Порядка проведения государственной итоговой аттестации по образовательным программам среднего общего образования»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5599879"/>
            <a:ext cx="8429684" cy="8051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Письмо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Рособрнадзора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от «11» февраля 2014 года № 02-60 «Методические материалы по подготовке и проведению ЕГЭ в пунктах проведения экзамена в 2014 году»</a:t>
            </a:r>
          </a:p>
        </p:txBody>
      </p:sp>
    </p:spTree>
    <p:extLst>
      <p:ext uri="{BB962C8B-B14F-4D97-AF65-F5344CB8AC3E}">
        <p14:creationId xmlns:p14="http://schemas.microsoft.com/office/powerpoint/2010/main" val="108562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906686"/>
            <a:ext cx="842493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b="1" u="sng" dirty="0" smtClean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Не позднее чем через 1 час </a:t>
            </a:r>
            <a:r>
              <a:rPr lang="ru-RU" sz="2000" b="1" dirty="0" smtClean="0">
                <a:solidFill>
                  <a:schemeClr val="accent6"/>
                </a:solidFill>
                <a:cs typeface="Times New Roman" pitchFamily="18" charset="0"/>
              </a:rPr>
              <a:t>после завершения экзамена передать членам ГЭК по форме ППЭ-09 «Акт приёмки-передачи экзаменационных материалов в ППЭ»:</a:t>
            </a:r>
            <a:endParaRPr lang="ru-RU" sz="2000" b="1" dirty="0">
              <a:solidFill>
                <a:schemeClr val="accent6"/>
              </a:solidFill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58639758"/>
              </p:ext>
            </p:extLst>
          </p:nvPr>
        </p:nvGraphicFramePr>
        <p:xfrm>
          <a:off x="169786" y="2040151"/>
          <a:ext cx="894674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5899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1052736"/>
            <a:ext cx="9144000" cy="5805264"/>
          </a:xfrm>
          <a:prstGeom prst="roundRect">
            <a:avLst>
              <a:gd name="adj" fmla="val 16667"/>
            </a:avLst>
          </a:prstGeom>
          <a:ln>
            <a:solidFill>
              <a:schemeClr val="accent6"/>
            </a:solidFill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3940212" y="134983"/>
            <a:ext cx="4984331" cy="908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Передача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документов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6" name="Группа 8"/>
          <p:cNvGrpSpPr/>
          <p:nvPr/>
        </p:nvGrpSpPr>
        <p:grpSpPr>
          <a:xfrm>
            <a:off x="539552" y="1340768"/>
            <a:ext cx="2448272" cy="1008112"/>
            <a:chOff x="4752521" y="432052"/>
            <a:chExt cx="2745304" cy="164718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Прямоугольник 6"/>
            <p:cNvSpPr/>
            <p:nvPr/>
          </p:nvSpPr>
          <p:spPr>
            <a:xfrm>
              <a:off x="4752521" y="432052"/>
              <a:ext cx="2745304" cy="1647182"/>
            </a:xfrm>
            <a:prstGeom prst="rect">
              <a:avLst/>
            </a:prstGeom>
            <a:ln>
              <a:solidFill>
                <a:schemeClr val="accent6"/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4752521" y="432052"/>
              <a:ext cx="2745304" cy="1647182"/>
            </a:xfrm>
            <a:prstGeom prst="rect">
              <a:avLst/>
            </a:prstGeom>
            <a:ln>
              <a:solidFill>
                <a:schemeClr val="accent6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b="1" dirty="0" smtClean="0">
                  <a:solidFill>
                    <a:schemeClr val="accent6"/>
                  </a:solidFill>
                </a:rPr>
                <a:t>РЦОИ</a:t>
              </a:r>
              <a:endParaRPr lang="ru-RU" sz="4000" kern="12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9" name="Группа 11"/>
          <p:cNvGrpSpPr/>
          <p:nvPr/>
        </p:nvGrpSpPr>
        <p:grpSpPr>
          <a:xfrm>
            <a:off x="3275856" y="1340768"/>
            <a:ext cx="2448272" cy="1008112"/>
            <a:chOff x="4752521" y="432052"/>
            <a:chExt cx="2745304" cy="164718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4752521" y="432052"/>
              <a:ext cx="2745304" cy="1647182"/>
            </a:xfrm>
            <a:prstGeom prst="rect">
              <a:avLst/>
            </a:prstGeom>
            <a:ln>
              <a:solidFill>
                <a:schemeClr val="accent6"/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4752521" y="432052"/>
              <a:ext cx="2745304" cy="1647182"/>
            </a:xfrm>
            <a:prstGeom prst="rect">
              <a:avLst/>
            </a:prstGeom>
            <a:ln>
              <a:solidFill>
                <a:schemeClr val="accent6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b="1" dirty="0" smtClean="0">
                  <a:solidFill>
                    <a:schemeClr val="accent6"/>
                  </a:solidFill>
                </a:rPr>
                <a:t>ГЭК</a:t>
              </a:r>
              <a:endParaRPr lang="ru-RU" sz="4000" kern="12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2" name="Группа 14"/>
          <p:cNvGrpSpPr/>
          <p:nvPr/>
        </p:nvGrpSpPr>
        <p:grpSpPr>
          <a:xfrm>
            <a:off x="6012160" y="1340768"/>
            <a:ext cx="2448272" cy="1008112"/>
            <a:chOff x="4752521" y="432052"/>
            <a:chExt cx="2745304" cy="164718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Прямоугольник 12"/>
            <p:cNvSpPr/>
            <p:nvPr/>
          </p:nvSpPr>
          <p:spPr>
            <a:xfrm>
              <a:off x="4752521" y="432052"/>
              <a:ext cx="2745304" cy="1647182"/>
            </a:xfrm>
            <a:prstGeom prst="rect">
              <a:avLst/>
            </a:prstGeom>
            <a:ln>
              <a:solidFill>
                <a:schemeClr val="accent6"/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4752521" y="432052"/>
              <a:ext cx="2745304" cy="1647182"/>
            </a:xfrm>
            <a:prstGeom prst="rect">
              <a:avLst/>
            </a:prstGeom>
            <a:ln>
              <a:solidFill>
                <a:schemeClr val="accent6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accent6"/>
                  </a:solidFill>
                </a:rPr>
                <a:t>КК</a:t>
              </a:r>
              <a:endParaRPr lang="ru-RU" sz="1600" kern="12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5" name="Стрелка вверх 14"/>
          <p:cNvSpPr/>
          <p:nvPr/>
        </p:nvSpPr>
        <p:spPr>
          <a:xfrm>
            <a:off x="1043608" y="2132856"/>
            <a:ext cx="1509880" cy="4392488"/>
          </a:xfrm>
          <a:prstGeom prst="up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3779912" y="2132856"/>
            <a:ext cx="1509880" cy="4320480"/>
          </a:xfrm>
          <a:prstGeom prst="up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6516216" y="2132856"/>
            <a:ext cx="1509880" cy="4392488"/>
          </a:xfrm>
          <a:prstGeom prst="up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3212976"/>
            <a:ext cx="2340832" cy="792088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/>
                </a:solidFill>
              </a:rPr>
              <a:t>Экзаменационные материалы</a:t>
            </a:r>
            <a:endParaRPr lang="ru-RU" sz="1600" dirty="0">
              <a:solidFill>
                <a:schemeClr val="accent6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4293096"/>
            <a:ext cx="2376264" cy="792088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/>
                </a:solidFill>
              </a:rPr>
              <a:t>Комплект документации ППЭ</a:t>
            </a:r>
            <a:endParaRPr lang="ru-RU" sz="1600" dirty="0">
              <a:solidFill>
                <a:schemeClr val="accent6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75856" y="2992376"/>
            <a:ext cx="2376264" cy="1084696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/>
                </a:solidFill>
              </a:rPr>
              <a:t>Конверт с формой для  замечаний о нарушении процедуры ЕГЭ в ППЭ</a:t>
            </a:r>
            <a:endParaRPr lang="ru-RU" sz="1600" dirty="0">
              <a:solidFill>
                <a:schemeClr val="accent6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40152" y="3501008"/>
            <a:ext cx="2448272" cy="1296144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/>
                </a:solidFill>
              </a:rPr>
              <a:t>Апелляционные документы</a:t>
            </a:r>
            <a:endParaRPr lang="ru-RU" sz="1600" dirty="0">
              <a:solidFill>
                <a:schemeClr val="accent6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1403648" y="5301208"/>
            <a:ext cx="3528392" cy="1412776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/>
                </a:solidFill>
              </a:rPr>
              <a:t>Акт об удалении с экзамена участника ЕГЭ</a:t>
            </a:r>
            <a:r>
              <a:rPr lang="en-US" sz="1600" smtClean="0">
                <a:solidFill>
                  <a:schemeClr val="accent6"/>
                </a:solidFill>
              </a:rPr>
              <a:t>;</a:t>
            </a:r>
            <a:endParaRPr lang="ru-RU" sz="1600" dirty="0" smtClean="0">
              <a:solidFill>
                <a:schemeClr val="accent6"/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6"/>
                </a:solidFill>
              </a:rPr>
              <a:t>Акт о досрочном завершении экзамена по объективным причинам</a:t>
            </a:r>
            <a:endParaRPr lang="ru-RU" sz="1600" dirty="0">
              <a:solidFill>
                <a:schemeClr val="accent6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75856" y="4293096"/>
            <a:ext cx="2376264" cy="792088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/>
                </a:solidFill>
              </a:rPr>
              <a:t>Отчёт членов ГЭК о проведении ЕГЭ в ППЭ</a:t>
            </a:r>
          </a:p>
        </p:txBody>
      </p:sp>
    </p:spTree>
    <p:extLst>
      <p:ext uri="{BB962C8B-B14F-4D97-AF65-F5344CB8AC3E}">
        <p14:creationId xmlns:p14="http://schemas.microsoft.com/office/powerpoint/2010/main" val="242755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 txBox="1">
            <a:spLocks/>
          </p:cNvSpPr>
          <p:nvPr/>
        </p:nvSpPr>
        <p:spPr>
          <a:xfrm>
            <a:off x="-36512" y="1102432"/>
            <a:ext cx="4984331" cy="908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Сдача помещений ППЭ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3645024"/>
            <a:ext cx="7776864" cy="24482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передаёт помещения,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выделенные для проведения ЕГЭ, руководителю организации, на базе которой организовывался ППЭ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2045082"/>
            <a:ext cx="5904656" cy="936104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</a:rPr>
              <a:t>После окончания экзамена руководитель ППЭ</a:t>
            </a:r>
            <a:endParaRPr lang="ru-RU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17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-55129" y="1484784"/>
            <a:ext cx="9144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+mn-lt"/>
              </a:rPr>
              <a:t>Федеральное государственное </a:t>
            </a:r>
            <a:r>
              <a:rPr lang="ru-RU" sz="2400" b="1" dirty="0" smtClean="0">
                <a:solidFill>
                  <a:srgbClr val="000099"/>
                </a:solidFill>
                <a:latin typeface="+mn-lt"/>
              </a:rPr>
              <a:t>бюджетное учреждение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+mn-lt"/>
              </a:rPr>
              <a:t>«Федеральный </a:t>
            </a:r>
            <a:r>
              <a:rPr lang="ru-RU" sz="2400" b="1" dirty="0">
                <a:solidFill>
                  <a:srgbClr val="000099"/>
                </a:solidFill>
                <a:latin typeface="+mn-lt"/>
              </a:rPr>
              <a:t>центр </a:t>
            </a:r>
            <a:r>
              <a:rPr lang="ru-RU" sz="2400" b="1" dirty="0" smtClean="0">
                <a:solidFill>
                  <a:srgbClr val="000099"/>
                </a:solidFill>
                <a:latin typeface="+mn-lt"/>
              </a:rPr>
              <a:t>тестирования»</a:t>
            </a:r>
          </a:p>
          <a:p>
            <a:endParaRPr lang="ru-RU" sz="2400" dirty="0">
              <a:solidFill>
                <a:srgbClr val="000099"/>
              </a:solidFill>
              <a:latin typeface="+mn-lt"/>
            </a:endParaRP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+mn-lt"/>
              </a:rPr>
              <a:t>Юридический и почтовый </a:t>
            </a:r>
            <a:r>
              <a:rPr lang="ru-RU" dirty="0">
                <a:solidFill>
                  <a:srgbClr val="000099"/>
                </a:solidFill>
                <a:latin typeface="+mn-lt"/>
              </a:rPr>
              <a:t>адрес</a:t>
            </a:r>
            <a:r>
              <a:rPr lang="ru-RU" dirty="0" smtClean="0">
                <a:solidFill>
                  <a:srgbClr val="000099"/>
                </a:solidFill>
                <a:latin typeface="+mn-lt"/>
              </a:rPr>
              <a:t>:</a:t>
            </a:r>
          </a:p>
          <a:p>
            <a:pPr algn="ctr"/>
            <a:endParaRPr lang="ru-RU" dirty="0">
              <a:solidFill>
                <a:srgbClr val="000099"/>
              </a:solidFill>
              <a:latin typeface="+mn-lt"/>
            </a:endParaRPr>
          </a:p>
          <a:p>
            <a:pPr algn="ctr"/>
            <a:r>
              <a:rPr lang="ru-RU" sz="2400" dirty="0">
                <a:solidFill>
                  <a:srgbClr val="000099"/>
                </a:solidFill>
                <a:latin typeface="+mn-lt"/>
              </a:rPr>
              <a:t>119049, Москва, </a:t>
            </a:r>
            <a:r>
              <a:rPr lang="ru-RU" sz="2400" dirty="0" smtClean="0">
                <a:solidFill>
                  <a:srgbClr val="000099"/>
                </a:solidFill>
                <a:latin typeface="+mn-lt"/>
              </a:rPr>
              <a:t>Ленинский </a:t>
            </a:r>
            <a:r>
              <a:rPr lang="ru-RU" sz="2400" dirty="0">
                <a:solidFill>
                  <a:srgbClr val="000099"/>
                </a:solidFill>
                <a:latin typeface="+mn-lt"/>
              </a:rPr>
              <a:t>проспект, д. 2а</a:t>
            </a:r>
          </a:p>
          <a:p>
            <a:endParaRPr lang="ru-RU" sz="2400" dirty="0">
              <a:solidFill>
                <a:srgbClr val="000099"/>
              </a:solidFill>
              <a:latin typeface="+mn-lt"/>
            </a:endParaRPr>
          </a:p>
          <a:p>
            <a:endParaRPr lang="ru-RU" sz="2400" dirty="0">
              <a:solidFill>
                <a:srgbClr val="000099"/>
              </a:solidFill>
              <a:latin typeface="+mn-lt"/>
            </a:endParaRPr>
          </a:p>
          <a:p>
            <a:r>
              <a:rPr lang="ru-RU" sz="2400" b="1" dirty="0">
                <a:solidFill>
                  <a:srgbClr val="000099"/>
                </a:solidFill>
                <a:latin typeface="+mn-lt"/>
              </a:rPr>
              <a:t/>
            </a:r>
            <a:br>
              <a:rPr lang="ru-RU" sz="2400" b="1" dirty="0">
                <a:solidFill>
                  <a:srgbClr val="000099"/>
                </a:solidFill>
                <a:latin typeface="+mn-lt"/>
              </a:rPr>
            </a:br>
            <a:endParaRPr lang="ru-RU" sz="2400" dirty="0">
              <a:solidFill>
                <a:srgbClr val="000099"/>
              </a:solidFill>
              <a:latin typeface="+mn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643042" y="2492896"/>
            <a:ext cx="6143625" cy="1587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763688" y="4077072"/>
            <a:ext cx="6143625" cy="1587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66402" y="4437112"/>
            <a:ext cx="750093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0099"/>
                </a:solidFill>
              </a:rPr>
              <a:t>+7 (495) </a:t>
            </a:r>
            <a:r>
              <a:rPr lang="ru-RU" sz="2400" dirty="0" smtClean="0">
                <a:solidFill>
                  <a:srgbClr val="000099"/>
                </a:solidFill>
              </a:rPr>
              <a:t>530-10-00 </a:t>
            </a:r>
            <a:r>
              <a:rPr lang="ru-RU" sz="24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+mn-lt"/>
              </a:rPr>
              <a:t>секретариат</a:t>
            </a:r>
          </a:p>
          <a:p>
            <a:pPr algn="ctr"/>
            <a:r>
              <a:rPr lang="ru-RU" sz="2400" dirty="0" err="1" smtClean="0">
                <a:latin typeface="+mn-lt"/>
                <a:hlinkClick r:id="rId2"/>
              </a:rPr>
              <a:t>test@rustest.ru</a:t>
            </a:r>
            <a:endParaRPr lang="ru-RU" sz="2400" dirty="0">
              <a:latin typeface="+mn-lt"/>
            </a:endParaRPr>
          </a:p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+mn-lt"/>
              </a:rPr>
              <a:t>www.rustest.ru</a:t>
            </a:r>
            <a:endParaRPr lang="ru-RU" sz="2800" b="1" dirty="0">
              <a:solidFill>
                <a:srgbClr val="000099"/>
              </a:solidFill>
              <a:latin typeface="+mn-lt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28596" y="1214422"/>
            <a:ext cx="828092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714348" y="857232"/>
          <a:ext cx="807249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6530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3008313" cy="4473651"/>
          </a:xfrm>
        </p:spPr>
        <p:txBody>
          <a:bodyPr/>
          <a:lstStyle/>
          <a:p>
            <a:r>
              <a:rPr lang="ru-RU" sz="2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Аккредитация граждан в качестве общественных наблюдателей, получение удостоверений общественных наблюдателей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980728"/>
            <a:ext cx="4458322" cy="5487166"/>
          </a:xfrm>
        </p:spPr>
      </p:pic>
    </p:spTree>
    <p:extLst>
      <p:ext uri="{BB962C8B-B14F-4D97-AF65-F5344CB8AC3E}">
        <p14:creationId xmlns:p14="http://schemas.microsoft.com/office/powerpoint/2010/main" val="331805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28596" y="1214422"/>
            <a:ext cx="828092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714348" y="1285860"/>
          <a:ext cx="807249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46837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23376" y="1508415"/>
            <a:ext cx="7920880" cy="781057"/>
          </a:xfrm>
          <a:prstGeom prst="roundRect">
            <a:avLst>
              <a:gd name="adj" fmla="val 25454"/>
            </a:avLst>
          </a:prstGeom>
          <a:ln>
            <a:solidFill>
              <a:schemeClr val="accent2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5646" tIns="57824" rIns="115646" bIns="57824" anchor="ctr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Помещения (аудитории) для участников ЕГЭ, в том числе для участников с ОВЗ</a:t>
            </a:r>
            <a:endParaRPr lang="ru-RU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39150" y="2400458"/>
            <a:ext cx="7920880" cy="781057"/>
          </a:xfrm>
          <a:prstGeom prst="roundRect">
            <a:avLst>
              <a:gd name="adj" fmla="val 25454"/>
            </a:avLst>
          </a:prstGeom>
          <a:ln>
            <a:solidFill>
              <a:schemeClr val="accent2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5646" tIns="57824" rIns="115646" bIns="57824" anchor="ctr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омещение для руководителя ППЭ, оборудованное рабочим местом и сейфом</a:t>
            </a:r>
            <a:endParaRPr lang="ru-RU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39150" y="3292501"/>
            <a:ext cx="7920880" cy="781057"/>
          </a:xfrm>
          <a:prstGeom prst="roundRect">
            <a:avLst>
              <a:gd name="adj" fmla="val 25454"/>
            </a:avLst>
          </a:prstGeom>
          <a:ln>
            <a:solidFill>
              <a:schemeClr val="accent2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5646" tIns="57824" rIns="115646" bIns="57824" anchor="ctr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Помещение для представителей образовательных организаций, сопровождающих обучающихся</a:t>
            </a:r>
            <a:endParaRPr lang="ru-RU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639151" y="4184544"/>
            <a:ext cx="7920879" cy="1103598"/>
          </a:xfrm>
          <a:prstGeom prst="roundRect">
            <a:avLst>
              <a:gd name="adj" fmla="val 25454"/>
            </a:avLst>
          </a:prstGeom>
          <a:ln>
            <a:solidFill>
              <a:schemeClr val="accent2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5646" tIns="57824" rIns="115646" bIns="57824" anchor="ctr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Помещения для представителей средств массовой информации, общественных наблюдателей и иных лиц, имеющих право находиться в ППЭ в день экзамена</a:t>
            </a:r>
            <a:endParaRPr lang="ru-RU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75156" y="5415852"/>
            <a:ext cx="7848871" cy="458517"/>
          </a:xfrm>
          <a:prstGeom prst="roundRect">
            <a:avLst>
              <a:gd name="adj" fmla="val 25454"/>
            </a:avLst>
          </a:prstGeom>
          <a:ln>
            <a:solidFill>
              <a:schemeClr val="accent2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5646" tIns="57824" rIns="115646" bIns="57824" anchor="ctr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Помещение для медицинских работников</a:t>
            </a:r>
            <a:endParaRPr lang="ru-RU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675156" y="6021288"/>
            <a:ext cx="7848871" cy="458517"/>
          </a:xfrm>
          <a:prstGeom prst="roundRect">
            <a:avLst>
              <a:gd name="adj" fmla="val 25454"/>
            </a:avLst>
          </a:prstGeom>
          <a:ln>
            <a:solidFill>
              <a:schemeClr val="accent2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5646" tIns="57824" rIns="115646" bIns="57824" anchor="ctr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Пункт охраны правопорядка</a:t>
            </a:r>
            <a:endParaRPr lang="ru-RU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1408" y="94213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</a:rPr>
              <a:t>Требования к пунктам проведения экзаменов</a:t>
            </a:r>
            <a:endParaRPr lang="ru-RU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48072"/>
          </a:xfrm>
        </p:spPr>
        <p:txBody>
          <a:bodyPr/>
          <a:lstStyle/>
          <a:p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организации ППЭ </a:t>
            </a: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для лиц с </a:t>
            </a:r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ОВЗ</a:t>
            </a:r>
            <a:endParaRPr lang="ru-RU" sz="2800" dirty="0">
              <a:solidFill>
                <a:schemeClr val="accent6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chemeClr val="accent6"/>
                </a:solidFill>
              </a:rPr>
              <a:t>Аудитории для лиц с ОВЗ могут быть оборудованы</a:t>
            </a:r>
            <a:r>
              <a:rPr lang="ru-RU" sz="1600" b="1" dirty="0" smtClean="0">
                <a:solidFill>
                  <a:schemeClr val="accent6"/>
                </a:solidFill>
              </a:rPr>
              <a:t>:</a:t>
            </a:r>
          </a:p>
          <a:p>
            <a:pPr marL="0" indent="0" algn="ctr">
              <a:buNone/>
            </a:pPr>
            <a:endParaRPr lang="ru-RU" sz="1400" b="1" dirty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accent6"/>
                </a:solidFill>
              </a:rPr>
              <a:t>звукоусиливающей аппаратурой как коллективного, так и индивидуального пользования </a:t>
            </a:r>
            <a:r>
              <a:rPr lang="ru-RU" sz="1600" dirty="0">
                <a:solidFill>
                  <a:schemeClr val="accent6"/>
                </a:solidFill>
              </a:rPr>
              <a:t>(для глухих и слабослышащих участников ЕГЭ).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accent6"/>
                </a:solidFill>
              </a:rPr>
              <a:t>компьютером со специализированным ПО или  оборудованием для копирования в увеличенном размере </a:t>
            </a:r>
            <a:r>
              <a:rPr lang="ru-RU" sz="1600" dirty="0">
                <a:solidFill>
                  <a:schemeClr val="accent6"/>
                </a:solidFill>
              </a:rPr>
              <a:t>(для слепых и слабовидящих участников ЕГЭ).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accent6"/>
                </a:solidFill>
              </a:rPr>
              <a:t>компьютером со специализированным программным обеспечением </a:t>
            </a:r>
            <a:r>
              <a:rPr lang="ru-RU" sz="1600" dirty="0">
                <a:solidFill>
                  <a:schemeClr val="accent6"/>
                </a:solidFill>
              </a:rPr>
              <a:t>(для участников ЕГЭ с нарушением опорно-двигательного аппарата)</a:t>
            </a:r>
          </a:p>
          <a:p>
            <a:pPr marL="0" indent="0">
              <a:buNone/>
            </a:pPr>
            <a:endParaRPr lang="ru-RU" sz="16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6"/>
                </a:solidFill>
              </a:rPr>
              <a:t>Необходимо обеспечить:</a:t>
            </a:r>
          </a:p>
          <a:p>
            <a:pPr marL="0" indent="0">
              <a:buNone/>
            </a:pPr>
            <a:endParaRPr lang="ru-RU" sz="1600" b="1" dirty="0" smtClean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accent6"/>
                </a:solidFill>
              </a:rPr>
              <a:t>обеспечить </a:t>
            </a:r>
            <a:r>
              <a:rPr lang="ru-RU" sz="1600" b="1" dirty="0">
                <a:solidFill>
                  <a:schemeClr val="accent6"/>
                </a:solidFill>
              </a:rPr>
              <a:t>возможность для приема пищи и проведения медико-профилактических процедур;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accent6"/>
                </a:solidFill>
              </a:rPr>
              <a:t>обеспечить наличие пандусов, поручней, лифтов, специальных кресел и др. оборудования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92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92088"/>
          </a:xfrm>
        </p:spPr>
        <p:txBody>
          <a:bodyPr/>
          <a:lstStyle/>
          <a:p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Лица, привлекаемые к проведению ЕГЭ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6"/>
                </a:solidFill>
              </a:rPr>
              <a:t>руководитель и организаторы </a:t>
            </a:r>
            <a:r>
              <a:rPr lang="ru-RU" sz="2000" b="1" dirty="0" smtClean="0">
                <a:solidFill>
                  <a:schemeClr val="accent6"/>
                </a:solidFill>
              </a:rPr>
              <a:t>ППЭ;</a:t>
            </a:r>
            <a:endParaRPr lang="ru-RU" sz="2000" b="1" dirty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6"/>
                </a:solidFill>
              </a:rPr>
              <a:t>члены </a:t>
            </a:r>
            <a:r>
              <a:rPr lang="ru-RU" sz="2000" b="1" dirty="0" smtClean="0">
                <a:solidFill>
                  <a:schemeClr val="accent6"/>
                </a:solidFill>
              </a:rPr>
              <a:t>ГЭК;</a:t>
            </a:r>
            <a:endParaRPr lang="ru-RU" sz="2000" b="1" dirty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6"/>
                </a:solidFill>
              </a:rPr>
              <a:t>руководитель организации, в помещениях </a:t>
            </a:r>
            <a:r>
              <a:rPr lang="ru-RU" sz="2000" b="1" dirty="0" smtClean="0">
                <a:solidFill>
                  <a:schemeClr val="accent6"/>
                </a:solidFill>
              </a:rPr>
              <a:t>которой </a:t>
            </a:r>
            <a:r>
              <a:rPr lang="ru-RU" sz="2000" b="1" dirty="0">
                <a:solidFill>
                  <a:schemeClr val="accent6"/>
                </a:solidFill>
              </a:rPr>
              <a:t>организован </a:t>
            </a:r>
            <a:r>
              <a:rPr lang="ru-RU" sz="2000" b="1" dirty="0" smtClean="0">
                <a:solidFill>
                  <a:schemeClr val="accent6"/>
                </a:solidFill>
              </a:rPr>
              <a:t>ППЭ или уполномоченное им лицо;</a:t>
            </a:r>
            <a:endParaRPr lang="ru-RU" sz="2000" b="1" dirty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6"/>
                </a:solidFill>
              </a:rPr>
              <a:t>технический специалист по работе с ПО </a:t>
            </a:r>
          </a:p>
          <a:p>
            <a:pPr marL="0" indent="0">
              <a:buFont typeface="Arial" pitchFamily="34" charset="0"/>
              <a:buNone/>
            </a:pPr>
            <a:r>
              <a:rPr lang="ru-RU" sz="2000" b="1" dirty="0">
                <a:solidFill>
                  <a:schemeClr val="accent6"/>
                </a:solidFill>
              </a:rPr>
              <a:t>    (в случае использования ПО в ППЭ</a:t>
            </a:r>
            <a:r>
              <a:rPr lang="ru-RU" sz="2000" b="1" dirty="0" smtClean="0">
                <a:solidFill>
                  <a:schemeClr val="accent6"/>
                </a:solidFill>
              </a:rPr>
              <a:t>);</a:t>
            </a:r>
            <a:endParaRPr lang="ru-RU" sz="2000" b="1" dirty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6"/>
                </a:solidFill>
              </a:rPr>
              <a:t>медицинские работники, </a:t>
            </a:r>
            <a:r>
              <a:rPr lang="ru-RU" sz="2000" b="1" dirty="0" smtClean="0">
                <a:solidFill>
                  <a:schemeClr val="accent6"/>
                </a:solidFill>
              </a:rPr>
              <a:t>ассистенты;</a:t>
            </a:r>
            <a:endParaRPr lang="ru-RU" sz="2000" b="1" dirty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6"/>
                </a:solidFill>
              </a:rPr>
              <a:t>сотрудники, осуществляющие охрану </a:t>
            </a:r>
            <a:r>
              <a:rPr lang="ru-RU" sz="2000" b="1" dirty="0" smtClean="0">
                <a:solidFill>
                  <a:schemeClr val="accent6"/>
                </a:solidFill>
              </a:rPr>
              <a:t>правопорядка </a:t>
            </a:r>
            <a:r>
              <a:rPr lang="ru-RU" sz="2000" b="1" dirty="0">
                <a:solidFill>
                  <a:schemeClr val="accent6"/>
                </a:solidFill>
              </a:rPr>
              <a:t>и (или) сотрудники органов внутренних </a:t>
            </a:r>
            <a:r>
              <a:rPr lang="ru-RU" sz="2000" b="1" dirty="0" smtClean="0">
                <a:solidFill>
                  <a:schemeClr val="accent6"/>
                </a:solidFill>
              </a:rPr>
              <a:t>дел;</a:t>
            </a:r>
            <a:endParaRPr lang="ru-RU" sz="2000" b="1" dirty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6"/>
                </a:solidFill>
              </a:rPr>
              <a:t>с</a:t>
            </a:r>
            <a:r>
              <a:rPr lang="ru-RU" sz="2000" b="1" dirty="0" smtClean="0">
                <a:solidFill>
                  <a:schemeClr val="accent6"/>
                </a:solidFill>
              </a:rPr>
              <a:t>опровождающие.</a:t>
            </a:r>
            <a:endParaRPr lang="ru-RU" sz="2000" b="1" dirty="0">
              <a:solidFill>
                <a:schemeClr val="accent6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16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92088"/>
          </a:xfrm>
        </p:spPr>
        <p:txBody>
          <a:bodyPr/>
          <a:lstStyle/>
          <a:p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Лица, имеющие право находиться в ППЭ </a:t>
            </a:r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день экзамена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53347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6"/>
                </a:solidFill>
              </a:rPr>
              <a:t>Представители СМИ</a:t>
            </a:r>
          </a:p>
          <a:p>
            <a:pPr marL="0" indent="0">
              <a:buNone/>
            </a:pPr>
            <a:r>
              <a:rPr lang="ru-RU" sz="1600" dirty="0" smtClean="0"/>
              <a:t>присутствуют </a:t>
            </a:r>
            <a:r>
              <a:rPr lang="ru-RU" sz="1600" dirty="0"/>
              <a:t>в аудиториях проведения ЕГЭ только до момента начала заполнения бланков регистрации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6"/>
                </a:solidFill>
              </a:rPr>
              <a:t>	</a:t>
            </a:r>
            <a:endParaRPr lang="ru-RU" sz="2000" b="1" dirty="0">
              <a:solidFill>
                <a:schemeClr val="accent6"/>
              </a:solidFill>
            </a:endParaRPr>
          </a:p>
          <a:p>
            <a:r>
              <a:rPr lang="ru-RU" sz="2000" b="1" dirty="0" smtClean="0">
                <a:solidFill>
                  <a:schemeClr val="accent6"/>
                </a:solidFill>
              </a:rPr>
              <a:t>Общественные наблюдатели</a:t>
            </a:r>
          </a:p>
          <a:p>
            <a:pPr marL="0" indent="0">
              <a:buNone/>
            </a:pPr>
            <a:r>
              <a:rPr lang="ru-RU" sz="1600" dirty="0"/>
              <a:t>м</a:t>
            </a:r>
            <a:r>
              <a:rPr lang="ru-RU" sz="1600" dirty="0" smtClean="0"/>
              <a:t>огут  свободно перемещаться по ППЭ</a:t>
            </a:r>
          </a:p>
          <a:p>
            <a:pPr marL="0" indent="0">
              <a:buNone/>
            </a:pPr>
            <a:r>
              <a:rPr lang="ru-RU" sz="1600" dirty="0" smtClean="0"/>
              <a:t>В одной аудитории может находиться только 1 общественный наблюдатель</a:t>
            </a:r>
          </a:p>
          <a:p>
            <a:pPr marL="0" indent="0">
              <a:buNone/>
            </a:pPr>
            <a:endParaRPr lang="ru-RU" sz="1600" dirty="0" smtClean="0"/>
          </a:p>
          <a:p>
            <a:r>
              <a:rPr lang="ru-RU" sz="2000" b="1" dirty="0">
                <a:solidFill>
                  <a:schemeClr val="accent6"/>
                </a:solidFill>
              </a:rPr>
              <a:t>Д</a:t>
            </a:r>
            <a:r>
              <a:rPr lang="ru-RU" sz="2000" b="1" dirty="0" smtClean="0">
                <a:solidFill>
                  <a:schemeClr val="accent6"/>
                </a:solidFill>
              </a:rPr>
              <a:t>олжностные </a:t>
            </a:r>
            <a:r>
              <a:rPr lang="ru-RU" sz="2000" b="1" dirty="0">
                <a:solidFill>
                  <a:schemeClr val="accent6"/>
                </a:solidFill>
              </a:rPr>
              <a:t>лица </a:t>
            </a:r>
            <a:r>
              <a:rPr lang="ru-RU" sz="2000" b="1" dirty="0" err="1">
                <a:solidFill>
                  <a:schemeClr val="accent6"/>
                </a:solidFill>
              </a:rPr>
              <a:t>Рособрнадзора</a:t>
            </a:r>
            <a:r>
              <a:rPr lang="ru-RU" sz="2000" b="1" dirty="0">
                <a:solidFill>
                  <a:schemeClr val="accent6"/>
                </a:solidFill>
              </a:rPr>
              <a:t> </a:t>
            </a:r>
            <a:r>
              <a:rPr lang="ru-RU" sz="2000" b="1" dirty="0" smtClean="0">
                <a:solidFill>
                  <a:schemeClr val="accent6"/>
                </a:solidFill>
              </a:rPr>
              <a:t>и </a:t>
            </a:r>
            <a:r>
              <a:rPr lang="ru-RU" sz="2000" b="1" dirty="0">
                <a:solidFill>
                  <a:schemeClr val="accent6"/>
                </a:solidFill>
              </a:rPr>
              <a:t>(или) ОИВ субъекта РФ</a:t>
            </a:r>
          </a:p>
          <a:p>
            <a:pPr marL="0" indent="0"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Допуск </a:t>
            </a:r>
            <a:r>
              <a:rPr lang="ru-RU" sz="1800" b="1" dirty="0">
                <a:solidFill>
                  <a:srgbClr val="FF0000"/>
                </a:solidFill>
              </a:rPr>
              <a:t>в ППЭ </a:t>
            </a:r>
            <a:r>
              <a:rPr lang="ru-RU" sz="1800" b="1" dirty="0" smtClean="0">
                <a:solidFill>
                  <a:srgbClr val="FF0000"/>
                </a:solidFill>
              </a:rPr>
              <a:t>всех </a:t>
            </a:r>
            <a:r>
              <a:rPr lang="ru-RU" sz="1800" b="1" dirty="0">
                <a:solidFill>
                  <a:srgbClr val="FF0000"/>
                </a:solidFill>
              </a:rPr>
              <a:t>лиц осуществляется при наличии документов, удостоверяющих личность и подтверждающих их полномочия</a:t>
            </a:r>
            <a:endParaRPr lang="ru-RU" sz="1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7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5597</TotalTime>
  <Words>1428</Words>
  <Application>Microsoft Office PowerPoint</Application>
  <PresentationFormat>Экран (4:3)</PresentationFormat>
  <Paragraphs>212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</vt:lpstr>
      <vt:lpstr>Times New Roman</vt:lpstr>
      <vt:lpstr>Wingdings</vt:lpstr>
      <vt:lpstr>Тема2</vt:lpstr>
      <vt:lpstr>Презентация PowerPoint</vt:lpstr>
      <vt:lpstr>Нормативные правовые акты Федеральные документы</vt:lpstr>
      <vt:lpstr>Презентация PowerPoint</vt:lpstr>
      <vt:lpstr>Аккредитация граждан в качестве общественных наблюдателей, получение удостоверений общественных наблюдателей</vt:lpstr>
      <vt:lpstr>Презентация PowerPoint</vt:lpstr>
      <vt:lpstr>Презентация PowerPoint</vt:lpstr>
      <vt:lpstr>Особенности организации ППЭ для лиц с ОВЗ</vt:lpstr>
      <vt:lpstr>Лица, привлекаемые к проведению ЕГЭ </vt:lpstr>
      <vt:lpstr>Лица, имеющие право находиться в ППЭ  в день экзамена</vt:lpstr>
      <vt:lpstr>Явка в ППЭ</vt:lpstr>
      <vt:lpstr>Подготовка к экзамену</vt:lpstr>
      <vt:lpstr>Проведение экзамена</vt:lpstr>
      <vt:lpstr>Организация входа участников ЕГЭ в ППЭ  </vt:lpstr>
      <vt:lpstr>Презентация PowerPoint</vt:lpstr>
      <vt:lpstr>Презентация PowerPoint</vt:lpstr>
      <vt:lpstr>Презентация PowerPoint</vt:lpstr>
      <vt:lpstr>Возможные ситуации в аудитории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Sony;Пономарева</dc:creator>
  <cp:lastModifiedBy>L L</cp:lastModifiedBy>
  <cp:revision>700</cp:revision>
  <cp:lastPrinted>2014-03-04T07:10:31Z</cp:lastPrinted>
  <dcterms:modified xsi:type="dcterms:W3CDTF">2014-03-30T10:50:05Z</dcterms:modified>
</cp:coreProperties>
</file>